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7" r:id="rId2"/>
    <p:sldId id="261" r:id="rId3"/>
    <p:sldId id="262" r:id="rId4"/>
    <p:sldId id="263" r:id="rId5"/>
    <p:sldId id="388" r:id="rId6"/>
    <p:sldId id="368" r:id="rId7"/>
    <p:sldId id="385" r:id="rId8"/>
    <p:sldId id="376" r:id="rId9"/>
    <p:sldId id="390" r:id="rId10"/>
    <p:sldId id="391" r:id="rId11"/>
    <p:sldId id="405" r:id="rId12"/>
    <p:sldId id="406" r:id="rId13"/>
    <p:sldId id="408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9" r:id="rId25"/>
    <p:sldId id="367" r:id="rId26"/>
    <p:sldId id="292" r:id="rId27"/>
    <p:sldId id="293" r:id="rId28"/>
    <p:sldId id="294" r:id="rId29"/>
    <p:sldId id="295" r:id="rId30"/>
    <p:sldId id="296" r:id="rId31"/>
    <p:sldId id="369" r:id="rId32"/>
    <p:sldId id="297" r:id="rId33"/>
    <p:sldId id="371" r:id="rId34"/>
    <p:sldId id="299" r:id="rId35"/>
    <p:sldId id="300" r:id="rId36"/>
    <p:sldId id="411" r:id="rId37"/>
    <p:sldId id="404" r:id="rId38"/>
    <p:sldId id="410" r:id="rId39"/>
    <p:sldId id="365" r:id="rId40"/>
    <p:sldId id="329" r:id="rId41"/>
    <p:sldId id="372" r:id="rId42"/>
    <p:sldId id="373" r:id="rId43"/>
    <p:sldId id="386" r:id="rId44"/>
    <p:sldId id="387" r:id="rId45"/>
    <p:sldId id="332" r:id="rId46"/>
    <p:sldId id="363" r:id="rId47"/>
    <p:sldId id="301" r:id="rId48"/>
    <p:sldId id="377" r:id="rId49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frameSlides="1"/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0263" autoAdjust="0"/>
  </p:normalViewPr>
  <p:slideViewPr>
    <p:cSldViewPr snapToGrid="0" snapToObjects="1">
      <p:cViewPr varScale="1">
        <p:scale>
          <a:sx n="97" d="100"/>
          <a:sy n="97" d="100"/>
        </p:scale>
        <p:origin x="-1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ableStyles" Target="tableStyle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interSettings" Target="printerSettings/printerSettings1.bin"/><Relationship Id="rId54" Type="http://schemas.openxmlformats.org/officeDocument/2006/relationships/viewProps" Target="view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8D336-132F-934E-B126-7CBA93C48B28}" type="datetimeFigureOut">
              <a:rPr lang="en-US" smtClean="0"/>
              <a:pPr/>
              <a:t>10/1/11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9ED53-8A3D-D14E-9599-3CF952754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72B35-9ACC-F74F-B6FA-E56134EC5314}" type="datetimeFigureOut">
              <a:rPr lang="en-US" smtClean="0"/>
              <a:pPr/>
              <a:t>10/1/11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2F4F4-5263-194B-8609-F63D120D73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6524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Hello.</a:t>
            </a:r>
            <a:endParaRPr lang="en-US" baseline="0" dirty="0" smtClean="0"/>
          </a:p>
          <a:p>
            <a:r>
              <a:rPr lang="en-US" baseline="0" dirty="0" smtClean="0"/>
              <a:t>Name.</a:t>
            </a:r>
          </a:p>
          <a:p>
            <a:r>
              <a:rPr lang="en-US" baseline="0" dirty="0" smtClean="0"/>
              <a:t>BBN Technologies.</a:t>
            </a:r>
          </a:p>
          <a:p>
            <a:r>
              <a:rPr lang="en-US" baseline="0" dirty="0" smtClean="0"/>
              <a:t>Talking about some work done under the MADV (</a:t>
            </a:r>
            <a:r>
              <a:rPr lang="en-US" baseline="0" dirty="0" err="1" smtClean="0"/>
              <a:t>Morphogenetically</a:t>
            </a:r>
            <a:r>
              <a:rPr lang="en-US" baseline="0" dirty="0" smtClean="0"/>
              <a:t> Assisted Design Variation) DARPA project in cooperation with </a:t>
            </a:r>
            <a:r>
              <a:rPr lang="en-US" baseline="0" dirty="0" err="1" smtClean="0"/>
              <a:t>iRobot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believe these to be a</a:t>
            </a:r>
            <a:r>
              <a:rPr lang="en-US" baseline="0" dirty="0" smtClean="0"/>
              <a:t> </a:t>
            </a:r>
            <a:r>
              <a:rPr lang="en-US" b="1" baseline="0" dirty="0" smtClean="0"/>
              <a:t>basis set</a:t>
            </a:r>
            <a:r>
              <a:rPr lang="en-US" b="0" baseline="0" dirty="0" smtClean="0"/>
              <a:t> of operators for developing any structure.</a:t>
            </a:r>
            <a:endParaRPr lang="en-US" dirty="0" smtClean="0"/>
          </a:p>
          <a:p>
            <a:r>
              <a:rPr lang="en-US" dirty="0" err="1" smtClean="0"/>
              <a:t>Coordinatize</a:t>
            </a:r>
            <a:r>
              <a:rPr lang="en-US" baseline="0" dirty="0" smtClean="0"/>
              <a:t> </a:t>
            </a:r>
            <a:r>
              <a:rPr lang="en-US" baseline="0" dirty="0" smtClean="0"/>
              <a:t>– diffusion of a chemical gradient over a manifold</a:t>
            </a:r>
          </a:p>
          <a:p>
            <a:r>
              <a:rPr lang="en-US" baseline="0" dirty="0" smtClean="0"/>
              <a:t>Latch – differentiation of a sub-manifold to a type</a:t>
            </a:r>
          </a:p>
          <a:p>
            <a:r>
              <a:rPr lang="en-US" baseline="0" dirty="0" smtClean="0"/>
              <a:t>Scale – directed growth / proliferation</a:t>
            </a:r>
          </a:p>
          <a:p>
            <a:r>
              <a:rPr lang="en-US" baseline="0" dirty="0" smtClean="0"/>
              <a:t>Connect – creates a path, like </a:t>
            </a:r>
            <a:r>
              <a:rPr lang="en-US" baseline="0" dirty="0" err="1" smtClean="0"/>
              <a:t>vascularization</a:t>
            </a:r>
            <a:r>
              <a:rPr lang="en-US" baseline="0" dirty="0" smtClean="0"/>
              <a:t> / cell migration</a:t>
            </a:r>
          </a:p>
          <a:p>
            <a:r>
              <a:rPr lang="en-US" dirty="0" smtClean="0"/>
              <a:t>Speckle</a:t>
            </a:r>
            <a:r>
              <a:rPr lang="en-US" baseline="0" dirty="0" smtClean="0"/>
              <a:t> – randomly selects small regions. Inspired by symmetry-breaking (e.g., hair)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Computes a local coordinate system between two regions, ranging from 0 in one region linearly</a:t>
            </a:r>
            <a:r>
              <a:rPr lang="en-US" baseline="0" dirty="0" smtClean="0"/>
              <a:t> to 1 in the other region.  It is based on the use of chemical gradients to polarize tissues, and most particularly on those where the signal is the ratio of two chemicals.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Differentiates a region into a type.  Analogous to determination of cell fate such</a:t>
            </a:r>
            <a:r>
              <a:rPr lang="en-US" baseline="0" dirty="0" smtClean="0"/>
              <a:t> as the determination of limb fields.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Takes a region and</a:t>
            </a:r>
            <a:r>
              <a:rPr lang="en-US" baseline="0" dirty="0" smtClean="0"/>
              <a:t> increases or decreases its scale proportionately along one or more axes.  This is inspired by directed proliferation, such as is used in the construction of limb buds.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region extends from a source region along a near-shortest path to a destination region.  This operation is based on cell migration, particularly the migration of tissue sheets, and on the extension of cell processes such as axons.</a:t>
            </a:r>
            <a:r>
              <a:rPr lang="en-US" baseline="0" dirty="0" smtClean="0"/>
              <a:t>  We have tentatively specified that only the closest point in the source will connect, and that the width of the connection will be proportional to the size of the smaller region.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Selects a set of small regions filling the space, each region determined randomly and separated by an expected distance from all others</a:t>
            </a:r>
            <a:r>
              <a:rPr lang="en-US" baseline="0" dirty="0" smtClean="0"/>
              <a:t> nearby.  This is inspired by symmetry-breaking operations, such as those used to create hair follicles.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Those</a:t>
            </a:r>
            <a:r>
              <a:rPr lang="en-US" baseline="0" dirty="0" smtClean="0"/>
              <a:t> primitives are effects developmental rules, such as these, to create a developmental program.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how the rules use pre-conditions to retain loose-coupling…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…which allows for parallel</a:t>
            </a:r>
            <a:r>
              <a:rPr lang="en-US" baseline="0" dirty="0" smtClean="0"/>
              <a:t> execution and simple addition/modification/removal of rules.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– establish axes: </a:t>
            </a:r>
            <a:r>
              <a:rPr lang="en-US" dirty="0" err="1" smtClean="0"/>
              <a:t>anteroposterior</a:t>
            </a:r>
            <a:r>
              <a:rPr lang="en-US" baseline="0" dirty="0" smtClean="0"/>
              <a:t> (head to tail), </a:t>
            </a:r>
            <a:r>
              <a:rPr lang="en-US" baseline="0" dirty="0" err="1" smtClean="0"/>
              <a:t>dorsoventral</a:t>
            </a:r>
            <a:r>
              <a:rPr lang="en-US" baseline="0" dirty="0" smtClean="0"/>
              <a:t> (front to back), and </a:t>
            </a:r>
            <a:r>
              <a:rPr lang="en-US" baseline="0" dirty="0" err="1" smtClean="0"/>
              <a:t>mediolateral</a:t>
            </a:r>
            <a:r>
              <a:rPr lang="en-US" baseline="0" dirty="0" smtClean="0"/>
              <a:t> (middle to sides – bilaterally symmetric) </a:t>
            </a:r>
            <a:r>
              <a:rPr lang="en-US" b="1" baseline="0" dirty="0" err="1" smtClean="0"/>
              <a:t>coord</a:t>
            </a:r>
            <a:endParaRPr lang="en-US" baseline="0" dirty="0" smtClean="0"/>
          </a:p>
          <a:p>
            <a:r>
              <a:rPr lang="en-US" baseline="0" dirty="0" smtClean="0"/>
              <a:t>2 – establish rough components: latch limb buds, power, and electronics </a:t>
            </a:r>
            <a:r>
              <a:rPr lang="en-US" b="1" baseline="0" dirty="0" smtClean="0"/>
              <a:t>latch</a:t>
            </a:r>
          </a:p>
          <a:p>
            <a:r>
              <a:rPr lang="en-US" baseline="0" dirty="0" smtClean="0"/>
              <a:t>3 – electronics </a:t>
            </a:r>
            <a:r>
              <a:rPr lang="en-US" baseline="0" dirty="0" smtClean="0">
                <a:sym typeface="Wingdings" pitchFamily="2" charset="2"/>
              </a:rPr>
              <a:t> sensor &amp; CPU </a:t>
            </a:r>
            <a:r>
              <a:rPr lang="en-US" b="1" baseline="0" dirty="0" err="1" smtClean="0">
                <a:sym typeface="Wingdings" pitchFamily="2" charset="2"/>
              </a:rPr>
              <a:t>coord</a:t>
            </a:r>
            <a:r>
              <a:rPr lang="en-US" b="1" baseline="0" dirty="0" smtClean="0">
                <a:sym typeface="Wingdings" pitchFamily="2" charset="2"/>
              </a:rPr>
              <a:t>, latch</a:t>
            </a:r>
            <a:endParaRPr lang="en-US" b="0" baseline="0" dirty="0" smtClean="0">
              <a:sym typeface="Wingdings" pitchFamily="2" charset="2"/>
            </a:endParaRPr>
          </a:p>
          <a:p>
            <a:r>
              <a:rPr lang="en-US" b="0" baseline="0" dirty="0" smtClean="0">
                <a:sym typeface="Wingdings" pitchFamily="2" charset="2"/>
              </a:rPr>
              <a:t>4 – limb buds </a:t>
            </a:r>
            <a:r>
              <a:rPr lang="en-US" b="1" baseline="0" dirty="0" smtClean="0">
                <a:sym typeface="Wingdings" pitchFamily="2" charset="2"/>
              </a:rPr>
              <a:t>scale</a:t>
            </a:r>
            <a:endParaRPr lang="en-US" b="0" baseline="0" dirty="0" smtClean="0">
              <a:sym typeface="Wingdings" pitchFamily="2" charset="2"/>
            </a:endParaRPr>
          </a:p>
          <a:p>
            <a:r>
              <a:rPr lang="en-US" b="0" baseline="0" dirty="0" smtClean="0">
                <a:sym typeface="Wingdings" pitchFamily="2" charset="2"/>
              </a:rPr>
              <a:t>5 – limb buds  wheel, drive, mount </a:t>
            </a:r>
            <a:r>
              <a:rPr lang="en-US" b="1" baseline="0" dirty="0" smtClean="0">
                <a:sym typeface="Wingdings" pitchFamily="2" charset="2"/>
              </a:rPr>
              <a:t>latch</a:t>
            </a:r>
            <a:endParaRPr lang="en-US" b="0" baseline="0" dirty="0" smtClean="0">
              <a:sym typeface="Wingdings" pitchFamily="2" charset="2"/>
            </a:endParaRPr>
          </a:p>
          <a:p>
            <a:r>
              <a:rPr lang="en-US" b="0" baseline="0" dirty="0" smtClean="0">
                <a:sym typeface="Wingdings" pitchFamily="2" charset="2"/>
              </a:rPr>
              <a:t>6 – flipper axels </a:t>
            </a:r>
            <a:r>
              <a:rPr lang="en-US" b="1" baseline="0" dirty="0" smtClean="0">
                <a:sym typeface="Wingdings" pitchFamily="2" charset="2"/>
              </a:rPr>
              <a:t>scale, connect</a:t>
            </a:r>
            <a:endParaRPr lang="en-US" b="0" baseline="0" dirty="0" smtClean="0">
              <a:sym typeface="Wingdings" pitchFamily="2" charset="2"/>
            </a:endParaRPr>
          </a:p>
          <a:p>
            <a:r>
              <a:rPr lang="en-US" b="0" baseline="0" dirty="0" smtClean="0">
                <a:sym typeface="Wingdings" pitchFamily="2" charset="2"/>
              </a:rPr>
              <a:t>7 – flipper axels scale out and latch as flipper bud/drive </a:t>
            </a:r>
            <a:r>
              <a:rPr lang="en-US" b="1" baseline="0" dirty="0" smtClean="0">
                <a:sym typeface="Wingdings" pitchFamily="2" charset="2"/>
              </a:rPr>
              <a:t>scale, latch</a:t>
            </a:r>
            <a:endParaRPr lang="en-US" b="0" baseline="0" dirty="0" smtClean="0">
              <a:sym typeface="Wingdings" pitchFamily="2" charset="2"/>
            </a:endParaRPr>
          </a:p>
          <a:p>
            <a:r>
              <a:rPr lang="en-US" b="0" baseline="0" dirty="0" smtClean="0">
                <a:sym typeface="Wingdings" pitchFamily="2" charset="2"/>
              </a:rPr>
              <a:t>8 – flipper scales from </a:t>
            </a:r>
            <a:r>
              <a:rPr lang="en-US" b="0" baseline="0" smtClean="0">
                <a:sym typeface="Wingdings" pitchFamily="2" charset="2"/>
              </a:rPr>
              <a:t>bud </a:t>
            </a:r>
            <a:r>
              <a:rPr lang="en-US" b="1" baseline="0" smtClean="0">
                <a:sym typeface="Wingdings" pitchFamily="2" charset="2"/>
              </a:rPr>
              <a:t>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25F5D8-4033-AE4A-BBA4-0408CA1C57F1}" type="slidenum">
              <a:rPr lang="en-US"/>
              <a:pPr/>
              <a:t>2</a:t>
            </a:fld>
            <a:endParaRPr lang="en-US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414911"/>
            <a:ext cx="5486681" cy="418308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Consider the following problem:</a:t>
            </a:r>
            <a:endParaRPr lang="en-US" dirty="0" smtClean="0"/>
          </a:p>
          <a:p>
            <a:r>
              <a:rPr lang="en-US" dirty="0" smtClean="0"/>
              <a:t>Our </a:t>
            </a:r>
            <a:r>
              <a:rPr lang="en-US" b="1" dirty="0" err="1" smtClean="0"/>
              <a:t>miniDroid</a:t>
            </a:r>
            <a:r>
              <a:rPr lang="en-US" dirty="0" smtClean="0"/>
              <a:t> </a:t>
            </a:r>
            <a:r>
              <a:rPr lang="en-US" dirty="0" smtClean="0"/>
              <a:t>robot can climb a step (using flippers).</a:t>
            </a:r>
          </a:p>
          <a:p>
            <a:r>
              <a:rPr lang="en-US" dirty="0" smtClean="0"/>
              <a:t>Step</a:t>
            </a:r>
            <a:r>
              <a:rPr lang="en-US" baseline="0" dirty="0" smtClean="0"/>
              <a:t> height increases.</a:t>
            </a:r>
          </a:p>
          <a:p>
            <a:r>
              <a:rPr lang="en-US" baseline="0" dirty="0" smtClean="0"/>
              <a:t>Now the robot can’t climb it.</a:t>
            </a:r>
          </a:p>
          <a:p>
            <a:r>
              <a:rPr lang="en-US" baseline="0" dirty="0" smtClean="0"/>
              <a:t>Intuitively, we can increase the size of the flippers to help the robot, but…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 box has at least 9 parameters: position,</a:t>
            </a:r>
            <a:r>
              <a:rPr lang="en-US" baseline="0" dirty="0" smtClean="0"/>
              <a:t> orientation (pitch, yaw, roll), side lengths (height, length, depth)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Mature Adaptation – more incremental and less disruptive</a:t>
            </a:r>
            <a:r>
              <a:rPr lang="en-US" baseline="0" dirty="0" smtClean="0"/>
              <a:t> to a running system</a:t>
            </a:r>
          </a:p>
          <a:p>
            <a:pPr algn="l"/>
            <a:r>
              <a:rPr lang="en-US" baseline="0" dirty="0" smtClean="0"/>
              <a:t>Embryonic Adaptation – offers potential for more radical </a:t>
            </a:r>
            <a:r>
              <a:rPr lang="en-US" baseline="0" dirty="0" smtClean="0"/>
              <a:t>change – just one example of why they ne</a:t>
            </a:r>
          </a:p>
          <a:p>
            <a:pPr algn="l"/>
            <a:r>
              <a:rPr lang="en-US" baseline="0" dirty="0" smtClean="0"/>
              <a:t>Developmental programs need to be adaptable so that they can continue to run on modified eggs – if we stretch the egg.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 architecture is a </a:t>
            </a:r>
            <a:r>
              <a:rPr lang="en-US" b="1" dirty="0" smtClean="0"/>
              <a:t>document</a:t>
            </a:r>
            <a:r>
              <a:rPr lang="en-US" b="0" dirty="0" smtClean="0"/>
              <a:t> that specifies</a:t>
            </a:r>
            <a:r>
              <a:rPr lang="en-US" b="0" baseline="0" dirty="0" smtClean="0"/>
              <a:t> the architectural </a:t>
            </a:r>
            <a:r>
              <a:rPr lang="en-US" b="1" baseline="0" dirty="0" smtClean="0"/>
              <a:t>best practices</a:t>
            </a:r>
            <a:r>
              <a:rPr lang="en-US" b="0" baseline="0" dirty="0" smtClean="0"/>
              <a:t> in some domain.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They’re often derived from reference models, or lessons learned from designing implementations of some system.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But you might be asking, “how does a developmental program capture best practices?”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Consider the process of writing a developmental program…</a:t>
            </a:r>
          </a:p>
          <a:p>
            <a:r>
              <a:rPr lang="en-US" dirty="0" smtClean="0"/>
              <a:t>In doing so, you have to make a number of design decisions that affect the components of the system</a:t>
            </a:r>
            <a:r>
              <a:rPr lang="en-US" baseline="0" dirty="0" smtClean="0"/>
              <a:t> </a:t>
            </a:r>
            <a:r>
              <a:rPr lang="en-US" b="1" baseline="0" dirty="0" smtClean="0"/>
              <a:t>spatially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But what happens when someone goes to change your design?  How do you explain your design rationale?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Developmental</a:t>
            </a:r>
            <a:r>
              <a:rPr lang="en-US" b="0" baseline="0" dirty="0" smtClean="0"/>
              <a:t> programs capture design decisions in a type of </a:t>
            </a:r>
            <a:r>
              <a:rPr lang="en-US" b="1" dirty="0" smtClean="0"/>
              <a:t>Reference</a:t>
            </a:r>
            <a:r>
              <a:rPr lang="en-US" b="1" baseline="0" dirty="0" smtClean="0"/>
              <a:t> Architecture!</a:t>
            </a:r>
            <a:r>
              <a:rPr lang="en-US" b="0" baseline="0" dirty="0" smtClean="0"/>
              <a:t> </a:t>
            </a:r>
          </a:p>
          <a:p>
            <a:r>
              <a:rPr lang="en-US" b="0" baseline="0" dirty="0" smtClean="0"/>
              <a:t>These are not the only possible types, just some examples.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Reference</a:t>
            </a:r>
            <a:r>
              <a:rPr lang="en-US" b="1" baseline="0" dirty="0" smtClean="0"/>
              <a:t> Architecture!</a:t>
            </a:r>
            <a:r>
              <a:rPr lang="en-US" b="0" baseline="0" dirty="0" smtClean="0"/>
              <a:t> These are not the only possible types, just some examples.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Reference</a:t>
            </a:r>
            <a:r>
              <a:rPr lang="en-US" b="1" baseline="0" dirty="0" smtClean="0"/>
              <a:t> Architecture!</a:t>
            </a:r>
            <a:r>
              <a:rPr lang="en-US" b="0" baseline="0" dirty="0" smtClean="0"/>
              <a:t> These are not the only possible types, just some examples.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Reference</a:t>
            </a:r>
            <a:r>
              <a:rPr lang="en-US" b="1" baseline="0" dirty="0" smtClean="0"/>
              <a:t> Architecture!</a:t>
            </a:r>
            <a:r>
              <a:rPr lang="en-US" b="0" baseline="0" dirty="0" smtClean="0"/>
              <a:t> These are not the only possible types, just some examples.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5817A6-2333-5F45-8151-A222790EEDEB}" type="slidenum">
              <a:rPr lang="en-US"/>
              <a:pPr/>
              <a:t>3</a:t>
            </a:fld>
            <a:endParaRPr lang="en-US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414911"/>
            <a:ext cx="5486681" cy="418308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FEEEE3-8D57-DE4B-8AC4-064F09BF020A}" type="slidenum">
              <a:rPr lang="en-US"/>
              <a:pPr/>
              <a:t>4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414911"/>
            <a:ext cx="5486681" cy="418308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FEEEE3-8D57-DE4B-8AC4-064F09BF020A}" type="slidenum">
              <a:rPr lang="en-US"/>
              <a:pPr/>
              <a:t>5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414911"/>
            <a:ext cx="5486681" cy="418308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Morphogenesis</a:t>
            </a:r>
            <a:r>
              <a:rPr lang="en-US" baseline="0" dirty="0" smtClean="0"/>
              <a:t>: Greek “</a:t>
            </a:r>
            <a:r>
              <a:rPr lang="en-US" baseline="0" dirty="0" err="1" smtClean="0"/>
              <a:t>morphe</a:t>
            </a:r>
            <a:r>
              <a:rPr lang="en-US" baseline="0" dirty="0" smtClean="0"/>
              <a:t>” (shape) and “genesis” (creation) means “beginning of the shape” – it’s the process that causes an object to develop its shape.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process is specified in the </a:t>
            </a:r>
            <a:r>
              <a:rPr lang="en-US" b="1" baseline="0" dirty="0" smtClean="0"/>
              <a:t>developmental program.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You’ll see that our design is inspired by biology, but we have a rule in our lab…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We only mimic the aspects of biology that give us a clear benefit.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problem relates to spatial computing because we’re looking at…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Organisms undergo </a:t>
            </a:r>
            <a:r>
              <a:rPr lang="en-US" b="1" dirty="0" smtClean="0"/>
              <a:t>stages</a:t>
            </a:r>
            <a:r>
              <a:rPr lang="en-US" b="0" dirty="0" smtClean="0"/>
              <a:t> of development</a:t>
            </a:r>
          </a:p>
          <a:p>
            <a:r>
              <a:rPr lang="en-US" b="0" dirty="0" smtClean="0"/>
              <a:t>Engineering systems are likely to do the same</a:t>
            </a:r>
          </a:p>
          <a:p>
            <a:endParaRPr lang="en-US" b="0" dirty="0" smtClean="0"/>
          </a:p>
          <a:p>
            <a:r>
              <a:rPr lang="en-US" b="1" dirty="0" smtClean="0"/>
              <a:t>Preliminary</a:t>
            </a:r>
            <a:r>
              <a:rPr lang="en-US" b="0" dirty="0" smtClean="0"/>
              <a:t> ideas</a:t>
            </a:r>
            <a:r>
              <a:rPr lang="en-US" b="0" baseline="0" dirty="0" smtClean="0"/>
              <a:t> for developmental epochs:</a:t>
            </a:r>
          </a:p>
          <a:p>
            <a:r>
              <a:rPr lang="en-US" dirty="0" smtClean="0"/>
              <a:t>Epoch</a:t>
            </a:r>
            <a:r>
              <a:rPr lang="en-US" baseline="0" dirty="0" smtClean="0"/>
              <a:t> 1 – body plan laid out, identify major components and their coordinate systems</a:t>
            </a:r>
          </a:p>
          <a:p>
            <a:r>
              <a:rPr lang="en-US" baseline="0" dirty="0" smtClean="0"/>
              <a:t>Epoch 2 – scale to reach desired size and refine to full detail</a:t>
            </a:r>
          </a:p>
          <a:p>
            <a:r>
              <a:rPr lang="en-US" baseline="0" dirty="0" smtClean="0"/>
              <a:t>Epoch 3 – variation in “real” environment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how does adaptation work?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423C3-31F1-794A-B731-36F0F86ABE7E}" type="datetime1">
              <a:rPr lang="en-US" smtClean="0"/>
              <a:pPr>
                <a:defRPr/>
              </a:pPr>
              <a:t>10/1/11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Raytheon BBN Technologies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2600-637B-7D4B-8C94-E25C84E2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DD839-889C-6C44-A33E-705BEF496554}" type="datetime1">
              <a:rPr lang="en-US" smtClean="0"/>
              <a:pPr>
                <a:defRPr/>
              </a:pPr>
              <a:t>10/1/11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B4F9-6F41-A64A-9416-DCD45D958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4689-335E-C642-9C74-31F8D142CC89}" type="datetime1">
              <a:rPr lang="en-US" smtClean="0"/>
              <a:pPr>
                <a:defRPr/>
              </a:pPr>
              <a:t>10/1/11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6235-F8F4-A440-A97E-46A9CB709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3C0FED-B844-8640-A279-0150E2D68179}" type="datetime1">
              <a:rPr lang="en-US" smtClean="0"/>
              <a:pPr>
                <a:defRPr/>
              </a:pPr>
              <a:t>10/1/11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1EFF1A-10A6-6744-A085-466A87C09C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B29E-6900-834D-A3D0-A44C936AD81D}" type="datetime1">
              <a:rPr lang="en-US" smtClean="0"/>
              <a:pPr>
                <a:defRPr/>
              </a:pPr>
              <a:t>10/1/11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FA37-ABBC-1843-8D6A-5317100EE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DEF2-5C7F-4F4B-A191-26E209208D12}" type="datetime1">
              <a:rPr lang="en-US" smtClean="0"/>
              <a:pPr>
                <a:defRPr/>
              </a:pPr>
              <a:t>10/1/11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71E6E-8D70-F442-961A-4716F14FD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75606-10AA-154E-B14F-CA52DF957D6E}" type="datetime1">
              <a:rPr lang="en-US" smtClean="0"/>
              <a:pPr>
                <a:defRPr/>
              </a:pPr>
              <a:t>10/1/11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7D22-707F-6C41-820E-4EC1F3E1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F8637-6CA2-D543-A9BE-650768466599}" type="datetime1">
              <a:rPr lang="en-US" smtClean="0"/>
              <a:pPr>
                <a:defRPr/>
              </a:pPr>
              <a:t>10/1/11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6085-EF18-244A-B06A-D6865D40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1BA98-29A0-184D-881B-140293333279}" type="datetime1">
              <a:rPr lang="en-US" smtClean="0"/>
              <a:pPr>
                <a:defRPr/>
              </a:pPr>
              <a:t>10/1/11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EF24-7E62-F54E-9774-9584E25F5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0F2CA-A32E-DD45-A923-8285B163D989}" type="datetime1">
              <a:rPr lang="en-US" smtClean="0"/>
              <a:pPr>
                <a:defRPr/>
              </a:pPr>
              <a:t>10/1/11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38C7A-2DCD-A348-B123-C9BDC6E51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8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36800"/>
            <a:ext cx="3008313" cy="3789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F411-9F8F-FA47-8824-6C91CD63C567}" type="datetime1">
              <a:rPr lang="en-US" smtClean="0"/>
              <a:pPr>
                <a:defRPr/>
              </a:pPr>
              <a:t>10/1/11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9032-05DE-C243-9C9E-BC26BDAB2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2998C-2A01-C545-81A5-48FFA45B553A}" type="datetime1">
              <a:rPr lang="en-US" smtClean="0"/>
              <a:pPr>
                <a:defRPr/>
              </a:pPr>
              <a:t>10/1/11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9CAE-1B8B-9943-A09B-BDA91252F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2.jpeg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CA1BB60-44CA-404D-9C06-BAD2216F5F4E}" type="datetime1">
              <a:rPr lang="en-US" smtClean="0"/>
              <a:pPr>
                <a:defRPr/>
              </a:pPr>
              <a:t>10/1/11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21475"/>
            <a:ext cx="2895600" cy="136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Copyright 2011 Raytheon BBN Technologies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4CC4FB-8D41-3B4D-8E07-DC97EDCC28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Line 4"/>
          <p:cNvSpPr>
            <a:spLocks noChangeShapeType="1"/>
          </p:cNvSpPr>
          <p:nvPr userDrawn="1"/>
        </p:nvSpPr>
        <p:spPr bwMode="auto">
          <a:xfrm>
            <a:off x="0" y="957263"/>
            <a:ext cx="9137650" cy="0"/>
          </a:xfrm>
          <a:prstGeom prst="line">
            <a:avLst/>
          </a:prstGeom>
          <a:noFill/>
          <a:ln w="12700">
            <a:solidFill>
              <a:srgbClr val="CE112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32" name="Picture 9" descr="BBn Technologies_RGB_RB.jpg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557444" y="90054"/>
            <a:ext cx="1340062" cy="43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7404100" y="690884"/>
            <a:ext cx="16237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Courier"/>
                <a:cs typeface="Courier"/>
              </a:rPr>
              <a:t>madv-team@bbn.com</a:t>
            </a:r>
            <a:endParaRPr lang="en-US" sz="1100" dirty="0">
              <a:latin typeface="Courier"/>
              <a:cs typeface="Courier"/>
            </a:endParaRPr>
          </a:p>
        </p:txBody>
      </p:sp>
      <p:pic>
        <p:nvPicPr>
          <p:cNvPr id="12" name="Picture 11" descr="iRobot_green.jp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557444" y="500978"/>
            <a:ext cx="1340062" cy="255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5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6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5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4" Type="http://schemas.openxmlformats.org/officeDocument/2006/relationships/image" Target="../media/image29.png"/><Relationship Id="rId10" Type="http://schemas.openxmlformats.org/officeDocument/2006/relationships/image" Target="../media/image16.png"/><Relationship Id="rId5" Type="http://schemas.openxmlformats.org/officeDocument/2006/relationships/image" Target="../media/image30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9" Type="http://schemas.openxmlformats.org/officeDocument/2006/relationships/image" Target="../media/image34.png"/><Relationship Id="rId3" Type="http://schemas.openxmlformats.org/officeDocument/2006/relationships/image" Target="../media/image28.png"/><Relationship Id="rId6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Relationship Id="rId5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hyperlink" Target="http://madv.bbn.com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2.jpeg"/><Relationship Id="rId5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image" Target="../media/image29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5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6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image" Target="../media/image54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5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Calibri" pitchFamily="34" charset="0"/>
            </a:endParaRPr>
          </a:p>
        </p:txBody>
      </p:sp>
      <p:pic>
        <p:nvPicPr>
          <p:cNvPr id="14339" name="Picture 18" descr="screen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52400"/>
            <a:ext cx="43942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311400"/>
            <a:ext cx="9144000" cy="1092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Calibri" pitchFamily="34" charset="0"/>
            </a:endParaRPr>
          </a:p>
        </p:txBody>
      </p:sp>
      <p:pic>
        <p:nvPicPr>
          <p:cNvPr id="14341" name="Picture 4" descr="RTN_BBNtech_primar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1238" y="5988050"/>
            <a:ext cx="1514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7163" y="152400"/>
            <a:ext cx="8820150" cy="65960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313" y="2311400"/>
            <a:ext cx="166687" cy="1092200"/>
          </a:xfrm>
          <a:prstGeom prst="rect">
            <a:avLst/>
          </a:prstGeom>
          <a:solidFill>
            <a:srgbClr val="D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1798638" y="3449638"/>
            <a:ext cx="6596063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8750" y="2311400"/>
            <a:ext cx="1341438" cy="1092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Calibri" pitchFamily="34" charset="0"/>
            </a:endParaRPr>
          </a:p>
        </p:txBody>
      </p:sp>
      <p:sp>
        <p:nvSpPr>
          <p:cNvPr id="14346" name="TextBox 15"/>
          <p:cNvSpPr txBox="1">
            <a:spLocks noChangeArrowheads="1"/>
          </p:cNvSpPr>
          <p:nvPr/>
        </p:nvSpPr>
        <p:spPr bwMode="auto">
          <a:xfrm>
            <a:off x="1498599" y="1204823"/>
            <a:ext cx="7477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Using Morphogenetic Models to Develop Spatial Structures</a:t>
            </a:r>
            <a:endParaRPr lang="en-US" sz="3600" dirty="0"/>
          </a:p>
        </p:txBody>
      </p:sp>
      <p:sp>
        <p:nvSpPr>
          <p:cNvPr id="14347" name="TextBox 16"/>
          <p:cNvSpPr txBox="1">
            <a:spLocks noChangeArrowheads="1"/>
          </p:cNvSpPr>
          <p:nvPr/>
        </p:nvSpPr>
        <p:spPr bwMode="auto">
          <a:xfrm>
            <a:off x="1511300" y="2527300"/>
            <a:ext cx="73644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Jacob Beal, Jessica Lowell, Annan </a:t>
            </a:r>
            <a:r>
              <a:rPr lang="en-US" sz="2400" dirty="0" err="1" smtClean="0">
                <a:solidFill>
                  <a:schemeClr val="bg1"/>
                </a:solidFill>
              </a:rPr>
              <a:t>Mozeika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b="1" u="sng" dirty="0" smtClean="0">
                <a:solidFill>
                  <a:schemeClr val="bg1"/>
                </a:solidFill>
              </a:rPr>
              <a:t>Kyle </a:t>
            </a:r>
            <a:r>
              <a:rPr lang="en-US" sz="2400" b="1" u="sng" dirty="0" err="1" smtClean="0">
                <a:solidFill>
                  <a:schemeClr val="bg1"/>
                </a:solidFill>
              </a:rPr>
              <a:t>Usbeck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14348" name="TextBox 17"/>
          <p:cNvSpPr txBox="1">
            <a:spLocks noChangeArrowheads="1"/>
          </p:cNvSpPr>
          <p:nvPr/>
        </p:nvSpPr>
        <p:spPr bwMode="auto">
          <a:xfrm>
            <a:off x="5969000" y="3746500"/>
            <a:ext cx="274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 smtClean="0"/>
              <a:t>October 3, 2011</a:t>
            </a:r>
            <a:endParaRPr lang="en-US" b="0" dirty="0"/>
          </a:p>
          <a:p>
            <a:endParaRPr lang="en-US" b="0" dirty="0"/>
          </a:p>
        </p:txBody>
      </p:sp>
      <p:pic>
        <p:nvPicPr>
          <p:cNvPr id="13" name="Picture 12" descr="iRobot_gre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998" y="6058605"/>
            <a:ext cx="1340062" cy="2558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71554" y="4387850"/>
            <a:ext cx="360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Spatial Computing workshop at </a:t>
            </a:r>
            <a:br>
              <a:rPr lang="en-US" b="1" dirty="0" smtClean="0"/>
            </a:br>
            <a:r>
              <a:rPr lang="en-US" b="1" dirty="0" smtClean="0"/>
              <a:t>IEEE SASO 2011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CA2600-637B-7D4B-8C94-E25C84E2823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4427" y="6359600"/>
            <a:ext cx="439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Calibri" pitchFamily="34" charset="0"/>
              </a:rPr>
              <a:t>Work sponsored by DARPA; the views and conclusions contained in this document are those of the authors and not DARPA or the U.S. Government.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inidroid-clippe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024" y="2718573"/>
            <a:ext cx="3597156" cy="29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Complex Transformation…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flippers are driven by one servo…</a:t>
            </a:r>
          </a:p>
          <a:p>
            <a:pPr>
              <a:buNone/>
            </a:pPr>
            <a:r>
              <a:rPr lang="en-US" dirty="0" smtClean="0"/>
              <a:t>          … what if the robot widens to need two?</a:t>
            </a:r>
          </a:p>
        </p:txBody>
      </p:sp>
      <p:sp>
        <p:nvSpPr>
          <p:cNvPr id="20" name="Oval 19"/>
          <p:cNvSpPr/>
          <p:nvPr/>
        </p:nvSpPr>
        <p:spPr>
          <a:xfrm>
            <a:off x="3179461" y="4171700"/>
            <a:ext cx="775857" cy="78539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728033" y="3145223"/>
            <a:ext cx="775857" cy="78539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90662" y="5987018"/>
            <a:ext cx="656565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can we support this </a:t>
            </a:r>
            <a:r>
              <a:rPr lang="en-US" sz="2800" b="1" dirty="0" smtClean="0"/>
              <a:t>radical </a:t>
            </a:r>
            <a:r>
              <a:rPr lang="en-US" sz="2800" dirty="0" smtClean="0"/>
              <a:t>change?</a:t>
            </a:r>
            <a:endParaRPr lang="en-US" sz="2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975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Developmental</a:t>
            </a:r>
            <a:r>
              <a:rPr lang="en-US" dirty="0" smtClean="0"/>
              <a:t> Epochs</a:t>
            </a:r>
            <a:endParaRPr lang="en-US" dirty="0"/>
          </a:p>
        </p:txBody>
      </p:sp>
      <p:sp>
        <p:nvSpPr>
          <p:cNvPr id="80" name="Footer Placeholder 7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 descr="gross-stag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63" y="1759968"/>
            <a:ext cx="8445500" cy="885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242" y="2949182"/>
            <a:ext cx="5162674" cy="34516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8916" y="5894685"/>
            <a:ext cx="11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Photo credit:</a:t>
            </a:r>
          </a:p>
          <a:p>
            <a:r>
              <a:rPr lang="en-US" sz="1200" i="1" dirty="0" smtClean="0"/>
              <a:t>U. Michigan</a:t>
            </a:r>
            <a:endParaRPr lang="en-US" sz="1200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0075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Developmental Programs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Layout primary body plan components</a:t>
            </a:r>
          </a:p>
          <a:p>
            <a:r>
              <a:rPr lang="en-US" dirty="0" smtClean="0"/>
              <a:t>Establish relationships between components</a:t>
            </a:r>
          </a:p>
          <a:p>
            <a:r>
              <a:rPr lang="en-US" dirty="0" smtClean="0"/>
              <a:t>Easy to modify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BEF24-7E62-F54E-9774-9584E25F5A0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 descr="minidroid-clipp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49907" flipH="1">
            <a:off x="98769" y="3274409"/>
            <a:ext cx="5060133" cy="2901881"/>
          </a:xfrm>
          <a:prstGeom prst="rect">
            <a:avLst/>
          </a:prstGeom>
        </p:spPr>
      </p:pic>
      <p:pic>
        <p:nvPicPr>
          <p:cNvPr id="7" name="Picture 6" descr="stage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95" y="2791779"/>
            <a:ext cx="2571750" cy="31989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Goals for Developmental Programs</a:t>
            </a:r>
          </a:p>
          <a:p>
            <a:pPr lvl="1"/>
            <a:r>
              <a:rPr lang="en-US" dirty="0" smtClean="0"/>
              <a:t>Developmental epochs</a:t>
            </a:r>
          </a:p>
          <a:p>
            <a:r>
              <a:rPr lang="en-US" dirty="0" smtClean="0">
                <a:solidFill>
                  <a:srgbClr val="8064A2"/>
                </a:solidFill>
              </a:rPr>
              <a:t>Structure </a:t>
            </a:r>
            <a:r>
              <a:rPr lang="en-US" dirty="0" smtClean="0">
                <a:solidFill>
                  <a:srgbClr val="8064A2"/>
                </a:solidFill>
              </a:rPr>
              <a:t>of Developmental Programs</a:t>
            </a:r>
          </a:p>
          <a:p>
            <a:pPr lvl="1"/>
            <a:r>
              <a:rPr lang="en-US" dirty="0" smtClean="0">
                <a:solidFill>
                  <a:srgbClr val="8064A2"/>
                </a:solidFill>
              </a:rPr>
              <a:t>Developmental primitives</a:t>
            </a:r>
          </a:p>
          <a:p>
            <a:pPr lvl="1"/>
            <a:r>
              <a:rPr lang="en-US" dirty="0" smtClean="0">
                <a:solidFill>
                  <a:srgbClr val="8064A2"/>
                </a:solidFill>
              </a:rPr>
              <a:t>Developmental </a:t>
            </a:r>
            <a:r>
              <a:rPr lang="en-US" dirty="0" smtClean="0">
                <a:solidFill>
                  <a:srgbClr val="8064A2"/>
                </a:solidFill>
              </a:rPr>
              <a:t>rules</a:t>
            </a:r>
          </a:p>
          <a:p>
            <a:r>
              <a:rPr lang="en-US" dirty="0" smtClean="0"/>
              <a:t>Benefits of Developmental Programs</a:t>
            </a:r>
          </a:p>
          <a:p>
            <a:pPr lvl="1"/>
            <a:r>
              <a:rPr lang="en-US" dirty="0" smtClean="0"/>
              <a:t>Reduce parameter dimensionality</a:t>
            </a:r>
            <a:endParaRPr lang="en-US" dirty="0" smtClean="0"/>
          </a:p>
          <a:p>
            <a:pPr lvl="1"/>
            <a:r>
              <a:rPr lang="en-US" dirty="0" smtClean="0"/>
              <a:t>Adaptable</a:t>
            </a:r>
          </a:p>
          <a:p>
            <a:pPr lvl="1"/>
            <a:r>
              <a:rPr lang="en-US" dirty="0" smtClean="0"/>
              <a:t>Implicitly create a reference architecture for the engineered </a:t>
            </a:r>
            <a:r>
              <a:rPr lang="en-US" dirty="0" smtClean="0"/>
              <a:t>system</a:t>
            </a:r>
            <a:endParaRPr lang="en-US" dirty="0" smtClean="0"/>
          </a:p>
          <a:p>
            <a:r>
              <a:rPr lang="en-US" dirty="0" smtClean="0"/>
              <a:t>Contributions and Future 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Developmental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 of </a:t>
            </a:r>
            <a:r>
              <a:rPr lang="en-US" i="1" dirty="0" smtClean="0"/>
              <a:t>developmental rules </a:t>
            </a:r>
            <a:r>
              <a:rPr lang="en-US" dirty="0" smtClean="0"/>
              <a:t>specifying preconditions and effects</a:t>
            </a:r>
          </a:p>
          <a:p>
            <a:r>
              <a:rPr lang="en-US" dirty="0" smtClean="0"/>
              <a:t>Effects are compositions of </a:t>
            </a:r>
            <a:r>
              <a:rPr lang="en-US" i="1" dirty="0" smtClean="0"/>
              <a:t>developmental primitives</a:t>
            </a:r>
          </a:p>
          <a:p>
            <a:r>
              <a:rPr lang="en-US" dirty="0" smtClean="0"/>
              <a:t>Why developmental </a:t>
            </a:r>
            <a:r>
              <a:rPr lang="en-US" u="sng" dirty="0" smtClean="0"/>
              <a:t>rules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Parallel application, </a:t>
            </a:r>
            <a:endParaRPr lang="en-US" dirty="0" smtClean="0"/>
          </a:p>
          <a:p>
            <a:pPr lvl="1"/>
            <a:r>
              <a:rPr lang="en-US" dirty="0" smtClean="0"/>
              <a:t>Implicit </a:t>
            </a:r>
            <a:r>
              <a:rPr lang="en-US" dirty="0" smtClean="0"/>
              <a:t>relations, </a:t>
            </a:r>
          </a:p>
          <a:p>
            <a:pPr lvl="1"/>
            <a:r>
              <a:rPr lang="en-US" dirty="0" smtClean="0"/>
              <a:t>Easy to modify/</a:t>
            </a:r>
            <a:r>
              <a:rPr lang="en-US" dirty="0" smtClean="0"/>
              <a:t>insert</a:t>
            </a:r>
          </a:p>
          <a:p>
            <a:r>
              <a:rPr lang="en-US" dirty="0" smtClean="0"/>
              <a:t>How rules work</a:t>
            </a:r>
          </a:p>
          <a:p>
            <a:pPr lvl="1"/>
            <a:r>
              <a:rPr lang="en-US" dirty="0" smtClean="0"/>
              <a:t>Continuous manifold evolution, </a:t>
            </a:r>
          </a:p>
          <a:p>
            <a:pPr lvl="1"/>
            <a:r>
              <a:rPr lang="en-US" dirty="0" smtClean="0"/>
              <a:t>Conflict resolution by actuator </a:t>
            </a:r>
            <a:r>
              <a:rPr lang="en-US" dirty="0" smtClean="0"/>
              <a:t>blending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-speckl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517" y="4187250"/>
            <a:ext cx="2329847" cy="1407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Developmental Primitives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424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We begin with 5 biology-inspired manifold operations: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FA37-ABBC-1843-8D6A-5317100EE71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 descr="op-connec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15" y="4226046"/>
            <a:ext cx="2330541" cy="1417320"/>
          </a:xfrm>
          <a:prstGeom prst="rect">
            <a:avLst/>
          </a:prstGeom>
        </p:spPr>
      </p:pic>
      <p:pic>
        <p:nvPicPr>
          <p:cNvPr id="5" name="Picture 4" descr="op-coordinatiz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18" y="2548965"/>
            <a:ext cx="2331720" cy="1410727"/>
          </a:xfrm>
          <a:prstGeom prst="rect">
            <a:avLst/>
          </a:prstGeom>
        </p:spPr>
      </p:pic>
      <p:pic>
        <p:nvPicPr>
          <p:cNvPr id="6" name="Picture 5" descr="op-latch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547" y="2552532"/>
            <a:ext cx="2329847" cy="1407160"/>
          </a:xfrm>
          <a:prstGeom prst="rect">
            <a:avLst/>
          </a:prstGeom>
        </p:spPr>
      </p:pic>
      <p:pic>
        <p:nvPicPr>
          <p:cNvPr id="7" name="Picture 6" descr="op-scal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5138" y="2546775"/>
            <a:ext cx="2326640" cy="16792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26182" y="3840120"/>
            <a:ext cx="136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Coordinatize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265992" y="3828548"/>
            <a:ext cx="683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Latch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49336" y="3885886"/>
            <a:ext cx="664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Scale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768374" y="5455142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Connect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44430" y="5429070"/>
            <a:ext cx="89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Speckle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5555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Coordinatize</a:t>
            </a:r>
            <a:r>
              <a:rPr lang="en-US" dirty="0" smtClean="0"/>
              <a:t> Primitive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 descr="coordinatiz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195" y="1255021"/>
            <a:ext cx="5707159" cy="4280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140" y="5732020"/>
            <a:ext cx="77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coordinatize</a:t>
            </a:r>
            <a:r>
              <a:rPr lang="en-US" i="1" dirty="0" smtClean="0"/>
              <a:t> </a:t>
            </a:r>
            <a:r>
              <a:rPr lang="en-US" dirty="0" smtClean="0"/>
              <a:t>( </a:t>
            </a:r>
            <a:r>
              <a:rPr lang="en-US" dirty="0" smtClean="0">
                <a:solidFill>
                  <a:schemeClr val="accent6"/>
                </a:solidFill>
              </a:rPr>
              <a:t>0-region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4"/>
                </a:solidFill>
              </a:rPr>
              <a:t>1-region 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Latch Primitive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4480" y="5766040"/>
            <a:ext cx="77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latch </a:t>
            </a:r>
            <a:r>
              <a:rPr lang="en-US" dirty="0" smtClean="0"/>
              <a:t>( region,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type 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 descr="lat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195" y="1255271"/>
            <a:ext cx="5731320" cy="42984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Primitive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3140" y="5732020"/>
            <a:ext cx="77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scale 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77933C"/>
                </a:solidFill>
              </a:rPr>
              <a:t>region</a:t>
            </a:r>
            <a:r>
              <a:rPr lang="en-US" dirty="0" smtClean="0"/>
              <a:t>, scale-factor )</a:t>
            </a:r>
            <a:endParaRPr lang="en-US" dirty="0"/>
          </a:p>
        </p:txBody>
      </p:sp>
      <p:pic>
        <p:nvPicPr>
          <p:cNvPr id="9" name="Picture 8" descr="scale-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08" y="1750287"/>
            <a:ext cx="4064000" cy="3048000"/>
          </a:xfrm>
          <a:prstGeom prst="rect">
            <a:avLst/>
          </a:prstGeom>
        </p:spPr>
      </p:pic>
      <p:pic>
        <p:nvPicPr>
          <p:cNvPr id="10" name="Picture 9" descr="scale-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197" y="1750288"/>
            <a:ext cx="406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 Primitive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3140" y="5743360"/>
            <a:ext cx="77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connect </a:t>
            </a:r>
            <a:r>
              <a:rPr lang="en-US" dirty="0" smtClean="0"/>
              <a:t>( </a:t>
            </a:r>
            <a:r>
              <a:rPr lang="en-US" dirty="0" smtClean="0">
                <a:solidFill>
                  <a:schemeClr val="accent6"/>
                </a:solidFill>
              </a:rPr>
              <a:t>source-region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4"/>
                </a:solidFill>
              </a:rPr>
              <a:t>destination-region 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 descr="connect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322" y="1290082"/>
            <a:ext cx="5836991" cy="43777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Form Adaptation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needs to change for new conditions?</a:t>
            </a:r>
          </a:p>
          <a:p>
            <a:r>
              <a:rPr lang="en-US" dirty="0" smtClean="0"/>
              <a:t>How does a change impact other systems? 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440" y="3810641"/>
            <a:ext cx="2666880" cy="15769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 r="35772"/>
          <a:stretch>
            <a:fillRect/>
          </a:stretch>
        </p:blipFill>
        <p:spPr bwMode="auto">
          <a:xfrm>
            <a:off x="5798880" y="3436201"/>
            <a:ext cx="3192720" cy="20723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3440" y="3709829"/>
            <a:ext cx="2537280" cy="16777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Speckle Primitive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 descr="speck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247" y="1270055"/>
            <a:ext cx="5839914" cy="4379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140" y="5743360"/>
            <a:ext cx="77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speckle </a:t>
            </a:r>
            <a:r>
              <a:rPr lang="en-US" dirty="0" smtClean="0"/>
              <a:t>( region, expected-separation )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Developmental Rules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4107" y="1562109"/>
            <a:ext cx="3422276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egg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Anteroposterior</a:t>
            </a:r>
            <a:r>
              <a:rPr lang="en-US" sz="1600" dirty="0" smtClean="0"/>
              <a:t> &gt; 0.5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Mediolateral</a:t>
            </a:r>
            <a:r>
              <a:rPr lang="en-US" sz="1600" dirty="0" smtClean="0"/>
              <a:t> &gt; 0.33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Latch(limb</a:t>
            </a:r>
            <a:r>
              <a:rPr lang="en-US" sz="1600" dirty="0" smtClean="0"/>
              <a:t>-bud)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34107" y="3962309"/>
            <a:ext cx="3894301" cy="584776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limb-bud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Coordinatize(Proximodistal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553082" y="1023500"/>
            <a:ext cx="4000236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limb-bud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Proximodistal</a:t>
            </a:r>
            <a:r>
              <a:rPr lang="en-US" sz="1600" dirty="0" smtClean="0"/>
              <a:t> exists</a:t>
            </a:r>
          </a:p>
          <a:p>
            <a:r>
              <a:rPr lang="en-US" sz="1600" dirty="0" smtClean="0"/>
              <a:t>Effects:		Scale(Proximodistal,1.5)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				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	</a:t>
            </a:r>
            <a:r>
              <a:rPr lang="en-US" sz="1600" dirty="0" err="1" smtClean="0">
                <a:sym typeface="Wingdings"/>
              </a:rPr>
              <a:t>Latch(limb</a:t>
            </a:r>
            <a:r>
              <a:rPr lang="en-US" sz="1600" dirty="0" smtClean="0">
                <a:sym typeface="Wingdings"/>
              </a:rPr>
              <a:t>)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34107" y="2762209"/>
            <a:ext cx="3422276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egg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Anteroposterior</a:t>
            </a:r>
            <a:r>
              <a:rPr lang="en-US" sz="1600" dirty="0" smtClean="0"/>
              <a:t> &lt; 0.5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Mediolateral</a:t>
            </a:r>
            <a:r>
              <a:rPr lang="en-US" sz="1600" dirty="0" smtClean="0"/>
              <a:t> &gt; 0.33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Latch(limb</a:t>
            </a:r>
            <a:r>
              <a:rPr lang="en-US" sz="1600" dirty="0" smtClean="0"/>
              <a:t>-bud) 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553082" y="2224640"/>
            <a:ext cx="4000236" cy="830997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Proximodistal</a:t>
            </a:r>
            <a:r>
              <a:rPr lang="en-US" sz="1600" dirty="0" smtClean="0"/>
              <a:t> &gt; 0.8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Latch(wheel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53082" y="3179559"/>
            <a:ext cx="4000236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Proximodistal</a:t>
            </a:r>
            <a:r>
              <a:rPr lang="en-US" sz="1600" dirty="0" smtClean="0"/>
              <a:t> &lt; 0.8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Anteroposterior</a:t>
            </a:r>
            <a:r>
              <a:rPr lang="en-US" sz="1600" dirty="0" smtClean="0"/>
              <a:t> &lt; 0.5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Latch(drive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553082" y="4380698"/>
            <a:ext cx="4000236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Proximodistal</a:t>
            </a:r>
            <a:r>
              <a:rPr lang="en-US" sz="1600" dirty="0" smtClean="0"/>
              <a:t> &lt; 0.8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Anteroposterior</a:t>
            </a:r>
            <a:r>
              <a:rPr lang="en-US" sz="1600" dirty="0" smtClean="0"/>
              <a:t> &gt; 0.5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Latch(mount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Developmental Rules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4107" y="1562109"/>
            <a:ext cx="3395771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egg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Anteroposterior</a:t>
            </a:r>
            <a:r>
              <a:rPr lang="en-US" sz="1600" dirty="0" smtClean="0"/>
              <a:t> &gt; 0.5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Mediolateral</a:t>
            </a:r>
            <a:r>
              <a:rPr lang="en-US" sz="1600" dirty="0" smtClean="0"/>
              <a:t> &gt; 0.33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Latch(limb</a:t>
            </a:r>
            <a:r>
              <a:rPr lang="en-US" sz="1600" dirty="0" smtClean="0"/>
              <a:t>-bud)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34107" y="3962309"/>
            <a:ext cx="3894301" cy="584776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limb-bud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Coordinatize(Proximodistal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553082" y="1023500"/>
            <a:ext cx="4000236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limb-bud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Proximodistal</a:t>
            </a:r>
            <a:r>
              <a:rPr lang="en-US" sz="1600" dirty="0" smtClean="0"/>
              <a:t> exists</a:t>
            </a:r>
          </a:p>
          <a:p>
            <a:r>
              <a:rPr lang="en-US" sz="1600" dirty="0" smtClean="0"/>
              <a:t>Effects:		Scale(Proximodistal,1.5)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				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	</a:t>
            </a:r>
            <a:r>
              <a:rPr lang="en-US" sz="1600" dirty="0" err="1" smtClean="0">
                <a:sym typeface="Wingdings"/>
              </a:rPr>
              <a:t>Latch(limb</a:t>
            </a:r>
            <a:r>
              <a:rPr lang="en-US" sz="1600" dirty="0" smtClean="0">
                <a:sym typeface="Wingdings"/>
              </a:rPr>
              <a:t>)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34107" y="2762209"/>
            <a:ext cx="3395771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egg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Anteroposterior</a:t>
            </a:r>
            <a:r>
              <a:rPr lang="en-US" sz="1600" dirty="0" smtClean="0"/>
              <a:t> &lt; 0.5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Mediolateral</a:t>
            </a:r>
            <a:r>
              <a:rPr lang="en-US" sz="1600" dirty="0" smtClean="0"/>
              <a:t> &gt; 0.33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Latch(limb</a:t>
            </a:r>
            <a:r>
              <a:rPr lang="en-US" sz="1600" dirty="0" smtClean="0"/>
              <a:t>-bud) 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553082" y="2224640"/>
            <a:ext cx="4000236" cy="830997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Proximodistal</a:t>
            </a:r>
            <a:r>
              <a:rPr lang="en-US" sz="1600" dirty="0" smtClean="0"/>
              <a:t> &gt; 0.8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Latch(wheel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53082" y="3179559"/>
            <a:ext cx="4000236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Proximodistal</a:t>
            </a:r>
            <a:r>
              <a:rPr lang="en-US" sz="1600" dirty="0" smtClean="0"/>
              <a:t> &lt; 0.8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Anteroposterior</a:t>
            </a:r>
            <a:r>
              <a:rPr lang="en-US" sz="1600" dirty="0" smtClean="0"/>
              <a:t> &lt; 0.5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Latch(drive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553082" y="4380698"/>
            <a:ext cx="4000236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Proximodistal</a:t>
            </a:r>
            <a:r>
              <a:rPr lang="en-US" sz="1600" dirty="0" smtClean="0"/>
              <a:t> &lt; 0.8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Anteroposterior</a:t>
            </a:r>
            <a:r>
              <a:rPr lang="en-US" sz="1600" dirty="0" smtClean="0"/>
              <a:t> &gt; 0.5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Latch(mount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14" name="Freeform 13"/>
          <p:cNvSpPr/>
          <p:nvPr/>
        </p:nvSpPr>
        <p:spPr>
          <a:xfrm>
            <a:off x="3242973" y="2472208"/>
            <a:ext cx="838758" cy="1630027"/>
          </a:xfrm>
          <a:custGeom>
            <a:avLst/>
            <a:gdLst>
              <a:gd name="connsiteX0" fmla="*/ 0 w 838758"/>
              <a:gd name="connsiteY0" fmla="*/ 0 h 1630027"/>
              <a:gd name="connsiteX1" fmla="*/ 801405 w 838758"/>
              <a:gd name="connsiteY1" fmla="*/ 434674 h 1630027"/>
              <a:gd name="connsiteX2" fmla="*/ 224121 w 838758"/>
              <a:gd name="connsiteY2" fmla="*/ 1630027 h 163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758" h="1630027">
                <a:moveTo>
                  <a:pt x="0" y="0"/>
                </a:moveTo>
                <a:cubicBezTo>
                  <a:pt x="382026" y="81501"/>
                  <a:pt x="764052" y="163003"/>
                  <a:pt x="801405" y="434674"/>
                </a:cubicBezTo>
                <a:cubicBezTo>
                  <a:pt x="838758" y="706345"/>
                  <a:pt x="320335" y="1431934"/>
                  <a:pt x="224121" y="1630027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276931" y="3660769"/>
            <a:ext cx="229781" cy="373548"/>
          </a:xfrm>
          <a:custGeom>
            <a:avLst/>
            <a:gdLst>
              <a:gd name="connsiteX0" fmla="*/ 0 w 229781"/>
              <a:gd name="connsiteY0" fmla="*/ 0 h 373548"/>
              <a:gd name="connsiteX1" fmla="*/ 210538 w 229781"/>
              <a:gd name="connsiteY1" fmla="*/ 108669 h 373548"/>
              <a:gd name="connsiteX2" fmla="*/ 115456 w 229781"/>
              <a:gd name="connsiteY2" fmla="*/ 373548 h 3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781" h="373548">
                <a:moveTo>
                  <a:pt x="0" y="0"/>
                </a:moveTo>
                <a:cubicBezTo>
                  <a:pt x="95647" y="23205"/>
                  <a:pt x="191295" y="46411"/>
                  <a:pt x="210538" y="108669"/>
                </a:cubicBezTo>
                <a:cubicBezTo>
                  <a:pt x="229781" y="170927"/>
                  <a:pt x="115456" y="373548"/>
                  <a:pt x="115456" y="373548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993443" y="1596068"/>
            <a:ext cx="1989930" cy="2675962"/>
          </a:xfrm>
          <a:custGeom>
            <a:avLst/>
            <a:gdLst>
              <a:gd name="connsiteX0" fmla="*/ 0 w 1989930"/>
              <a:gd name="connsiteY0" fmla="*/ 2675962 h 2675962"/>
              <a:gd name="connsiteX1" fmla="*/ 407494 w 1989930"/>
              <a:gd name="connsiteY1" fmla="*/ 1663986 h 2675962"/>
              <a:gd name="connsiteX2" fmla="*/ 482202 w 1989930"/>
              <a:gd name="connsiteY2" fmla="*/ 495800 h 2675962"/>
              <a:gd name="connsiteX3" fmla="*/ 1528103 w 1989930"/>
              <a:gd name="connsiteY3" fmla="*/ 332798 h 2675962"/>
              <a:gd name="connsiteX4" fmla="*/ 1989930 w 1989930"/>
              <a:gd name="connsiteY4" fmla="*/ 0 h 267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930" h="2675962">
                <a:moveTo>
                  <a:pt x="0" y="2675962"/>
                </a:moveTo>
                <a:cubicBezTo>
                  <a:pt x="163563" y="2351654"/>
                  <a:pt x="327127" y="2027346"/>
                  <a:pt x="407494" y="1663986"/>
                </a:cubicBezTo>
                <a:cubicBezTo>
                  <a:pt x="487861" y="1300626"/>
                  <a:pt x="295434" y="717665"/>
                  <a:pt x="482202" y="495800"/>
                </a:cubicBezTo>
                <a:cubicBezTo>
                  <a:pt x="668970" y="273935"/>
                  <a:pt x="1276815" y="415431"/>
                  <a:pt x="1528103" y="332798"/>
                </a:cubicBezTo>
                <a:cubicBezTo>
                  <a:pt x="1779391" y="250165"/>
                  <a:pt x="1989930" y="0"/>
                  <a:pt x="1989930" y="0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124357" y="2064701"/>
            <a:ext cx="533139" cy="319214"/>
          </a:xfrm>
          <a:custGeom>
            <a:avLst/>
            <a:gdLst>
              <a:gd name="connsiteX0" fmla="*/ 509368 w 533139"/>
              <a:gd name="connsiteY0" fmla="*/ 0 h 319214"/>
              <a:gd name="connsiteX1" fmla="*/ 448244 w 533139"/>
              <a:gd name="connsiteY1" fmla="*/ 156211 h 319214"/>
              <a:gd name="connsiteX2" fmla="*/ 0 w 533139"/>
              <a:gd name="connsiteY2" fmla="*/ 319214 h 31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3139" h="319214">
                <a:moveTo>
                  <a:pt x="509368" y="0"/>
                </a:moveTo>
                <a:cubicBezTo>
                  <a:pt x="521253" y="51504"/>
                  <a:pt x="533139" y="103009"/>
                  <a:pt x="448244" y="156211"/>
                </a:cubicBezTo>
                <a:cubicBezTo>
                  <a:pt x="363349" y="209413"/>
                  <a:pt x="0" y="319214"/>
                  <a:pt x="0" y="319214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144732" y="2057909"/>
            <a:ext cx="888563" cy="1310814"/>
          </a:xfrm>
          <a:custGeom>
            <a:avLst/>
            <a:gdLst>
              <a:gd name="connsiteX0" fmla="*/ 563700 w 888563"/>
              <a:gd name="connsiteY0" fmla="*/ 0 h 1310814"/>
              <a:gd name="connsiteX1" fmla="*/ 794613 w 888563"/>
              <a:gd name="connsiteY1" fmla="*/ 855765 h 1310814"/>
              <a:gd name="connsiteX2" fmla="*/ 0 w 888563"/>
              <a:gd name="connsiteY2" fmla="*/ 1310814 h 131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563" h="1310814">
                <a:moveTo>
                  <a:pt x="563700" y="0"/>
                </a:moveTo>
                <a:cubicBezTo>
                  <a:pt x="726131" y="318648"/>
                  <a:pt x="888563" y="637296"/>
                  <a:pt x="794613" y="855765"/>
                </a:cubicBezTo>
                <a:cubicBezTo>
                  <a:pt x="700663" y="1074234"/>
                  <a:pt x="0" y="1310814"/>
                  <a:pt x="0" y="1310814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407729" y="2576349"/>
            <a:ext cx="1528103" cy="242240"/>
          </a:xfrm>
          <a:custGeom>
            <a:avLst/>
            <a:gdLst>
              <a:gd name="connsiteX0" fmla="*/ 0 w 1528103"/>
              <a:gd name="connsiteY0" fmla="*/ 242240 h 242240"/>
              <a:gd name="connsiteX1" fmla="*/ 271663 w 1528103"/>
              <a:gd name="connsiteY1" fmla="*/ 31695 h 242240"/>
              <a:gd name="connsiteX2" fmla="*/ 1528103 w 1528103"/>
              <a:gd name="connsiteY2" fmla="*/ 52070 h 2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8103" h="242240">
                <a:moveTo>
                  <a:pt x="0" y="242240"/>
                </a:moveTo>
                <a:cubicBezTo>
                  <a:pt x="8489" y="152815"/>
                  <a:pt x="16979" y="63390"/>
                  <a:pt x="271663" y="31695"/>
                </a:cubicBezTo>
                <a:cubicBezTo>
                  <a:pt x="526347" y="0"/>
                  <a:pt x="1528103" y="52070"/>
                  <a:pt x="1528103" y="52070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170024" y="3606435"/>
            <a:ext cx="1792974" cy="285255"/>
          </a:xfrm>
          <a:custGeom>
            <a:avLst/>
            <a:gdLst>
              <a:gd name="connsiteX0" fmla="*/ 0 w 1792974"/>
              <a:gd name="connsiteY0" fmla="*/ 285255 h 285255"/>
              <a:gd name="connsiteX1" fmla="*/ 427869 w 1792974"/>
              <a:gd name="connsiteY1" fmla="*/ 108669 h 285255"/>
              <a:gd name="connsiteX2" fmla="*/ 1792974 w 1792974"/>
              <a:gd name="connsiteY2" fmla="*/ 0 h 2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2974" h="285255">
                <a:moveTo>
                  <a:pt x="0" y="285255"/>
                </a:moveTo>
                <a:cubicBezTo>
                  <a:pt x="64520" y="220733"/>
                  <a:pt x="129040" y="156211"/>
                  <a:pt x="427869" y="108669"/>
                </a:cubicBezTo>
                <a:cubicBezTo>
                  <a:pt x="726698" y="61127"/>
                  <a:pt x="1792974" y="0"/>
                  <a:pt x="1792974" y="0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115691" y="3905274"/>
            <a:ext cx="1874474" cy="988204"/>
          </a:xfrm>
          <a:custGeom>
            <a:avLst/>
            <a:gdLst>
              <a:gd name="connsiteX0" fmla="*/ 0 w 1874474"/>
              <a:gd name="connsiteY0" fmla="*/ 107536 h 902174"/>
              <a:gd name="connsiteX1" fmla="*/ 230914 w 1874474"/>
              <a:gd name="connsiteY1" fmla="*/ 107536 h 902174"/>
              <a:gd name="connsiteX2" fmla="*/ 407495 w 1874474"/>
              <a:gd name="connsiteY2" fmla="*/ 752755 h 902174"/>
              <a:gd name="connsiteX3" fmla="*/ 1874474 w 1874474"/>
              <a:gd name="connsiteY3" fmla="*/ 902174 h 902174"/>
              <a:gd name="connsiteX0" fmla="*/ 0 w 1874474"/>
              <a:gd name="connsiteY0" fmla="*/ 107536 h 902174"/>
              <a:gd name="connsiteX1" fmla="*/ 339579 w 1874474"/>
              <a:gd name="connsiteY1" fmla="*/ 107536 h 902174"/>
              <a:gd name="connsiteX2" fmla="*/ 407495 w 1874474"/>
              <a:gd name="connsiteY2" fmla="*/ 752755 h 902174"/>
              <a:gd name="connsiteX3" fmla="*/ 1874474 w 1874474"/>
              <a:gd name="connsiteY3" fmla="*/ 902174 h 902174"/>
              <a:gd name="connsiteX0" fmla="*/ 0 w 1874474"/>
              <a:gd name="connsiteY0" fmla="*/ 122252 h 988204"/>
              <a:gd name="connsiteX1" fmla="*/ 339579 w 1874474"/>
              <a:gd name="connsiteY1" fmla="*/ 122252 h 988204"/>
              <a:gd name="connsiteX2" fmla="*/ 560971 w 1874474"/>
              <a:gd name="connsiteY2" fmla="*/ 855764 h 988204"/>
              <a:gd name="connsiteX3" fmla="*/ 1874474 w 1874474"/>
              <a:gd name="connsiteY3" fmla="*/ 916890 h 98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474" h="988204">
                <a:moveTo>
                  <a:pt x="0" y="122252"/>
                </a:moveTo>
                <a:cubicBezTo>
                  <a:pt x="81499" y="68484"/>
                  <a:pt x="246084" y="0"/>
                  <a:pt x="339579" y="122252"/>
                </a:cubicBezTo>
                <a:cubicBezTo>
                  <a:pt x="433074" y="244504"/>
                  <a:pt x="305155" y="723324"/>
                  <a:pt x="560971" y="855764"/>
                </a:cubicBezTo>
                <a:cubicBezTo>
                  <a:pt x="816787" y="988204"/>
                  <a:pt x="1874474" y="916890"/>
                  <a:pt x="1874474" y="916890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165106" y="2057909"/>
            <a:ext cx="1223615" cy="2512959"/>
          </a:xfrm>
          <a:custGeom>
            <a:avLst/>
            <a:gdLst>
              <a:gd name="connsiteX0" fmla="*/ 597658 w 1223615"/>
              <a:gd name="connsiteY0" fmla="*/ 0 h 2512959"/>
              <a:gd name="connsiteX1" fmla="*/ 1188525 w 1223615"/>
              <a:gd name="connsiteY1" fmla="*/ 1066310 h 2512959"/>
              <a:gd name="connsiteX2" fmla="*/ 808197 w 1223615"/>
              <a:gd name="connsiteY2" fmla="*/ 2186954 h 2512959"/>
              <a:gd name="connsiteX3" fmla="*/ 0 w 1223615"/>
              <a:gd name="connsiteY3" fmla="*/ 2512959 h 251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615" h="2512959">
                <a:moveTo>
                  <a:pt x="597658" y="0"/>
                </a:moveTo>
                <a:cubicBezTo>
                  <a:pt x="875546" y="350909"/>
                  <a:pt x="1153435" y="701818"/>
                  <a:pt x="1188525" y="1066310"/>
                </a:cubicBezTo>
                <a:cubicBezTo>
                  <a:pt x="1223615" y="1430802"/>
                  <a:pt x="1006285" y="1945846"/>
                  <a:pt x="808197" y="2186954"/>
                </a:cubicBezTo>
                <a:cubicBezTo>
                  <a:pt x="610110" y="2428062"/>
                  <a:pt x="0" y="2512959"/>
                  <a:pt x="0" y="2512959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276931" y="1208937"/>
            <a:ext cx="2726817" cy="1249687"/>
          </a:xfrm>
          <a:custGeom>
            <a:avLst/>
            <a:gdLst>
              <a:gd name="connsiteX0" fmla="*/ 0 w 2540048"/>
              <a:gd name="connsiteY0" fmla="*/ 1161394 h 1161394"/>
              <a:gd name="connsiteX1" fmla="*/ 699532 w 2540048"/>
              <a:gd name="connsiteY1" fmla="*/ 950849 h 1161394"/>
              <a:gd name="connsiteX2" fmla="*/ 984778 w 2540048"/>
              <a:gd name="connsiteY2" fmla="*/ 278463 h 1161394"/>
              <a:gd name="connsiteX3" fmla="*/ 2540048 w 2540048"/>
              <a:gd name="connsiteY3" fmla="*/ 0 h 1161394"/>
              <a:gd name="connsiteX0" fmla="*/ 0 w 1100235"/>
              <a:gd name="connsiteY0" fmla="*/ 1337980 h 1337980"/>
              <a:gd name="connsiteX1" fmla="*/ 699532 w 1100235"/>
              <a:gd name="connsiteY1" fmla="*/ 1127435 h 1337980"/>
              <a:gd name="connsiteX2" fmla="*/ 984778 w 1100235"/>
              <a:gd name="connsiteY2" fmla="*/ 455049 h 1337980"/>
              <a:gd name="connsiteX3" fmla="*/ 1100235 w 1100235"/>
              <a:gd name="connsiteY3" fmla="*/ 0 h 1337980"/>
              <a:gd name="connsiteX0" fmla="*/ 0 w 1100235"/>
              <a:gd name="connsiteY0" fmla="*/ 1337980 h 1337980"/>
              <a:gd name="connsiteX1" fmla="*/ 699532 w 1100235"/>
              <a:gd name="connsiteY1" fmla="*/ 1127435 h 1337980"/>
              <a:gd name="connsiteX2" fmla="*/ 984778 w 1100235"/>
              <a:gd name="connsiteY2" fmla="*/ 455049 h 1337980"/>
              <a:gd name="connsiteX3" fmla="*/ 1100235 w 1100235"/>
              <a:gd name="connsiteY3" fmla="*/ 0 h 1337980"/>
              <a:gd name="connsiteX0" fmla="*/ 0 w 2567215"/>
              <a:gd name="connsiteY0" fmla="*/ 1249687 h 1249687"/>
              <a:gd name="connsiteX1" fmla="*/ 699532 w 2567215"/>
              <a:gd name="connsiteY1" fmla="*/ 1039142 h 1249687"/>
              <a:gd name="connsiteX2" fmla="*/ 984778 w 2567215"/>
              <a:gd name="connsiteY2" fmla="*/ 366756 h 1249687"/>
              <a:gd name="connsiteX3" fmla="*/ 2567215 w 2567215"/>
              <a:gd name="connsiteY3" fmla="*/ 0 h 1249687"/>
              <a:gd name="connsiteX0" fmla="*/ 0 w 2567215"/>
              <a:gd name="connsiteY0" fmla="*/ 1249687 h 1249687"/>
              <a:gd name="connsiteX1" fmla="*/ 699532 w 2567215"/>
              <a:gd name="connsiteY1" fmla="*/ 1039142 h 1249687"/>
              <a:gd name="connsiteX2" fmla="*/ 984778 w 2567215"/>
              <a:gd name="connsiteY2" fmla="*/ 366756 h 1249687"/>
              <a:gd name="connsiteX3" fmla="*/ 2567215 w 2567215"/>
              <a:gd name="connsiteY3" fmla="*/ 0 h 124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215" h="1249687">
                <a:moveTo>
                  <a:pt x="0" y="1249687"/>
                </a:moveTo>
                <a:cubicBezTo>
                  <a:pt x="267701" y="1217992"/>
                  <a:pt x="535402" y="1186297"/>
                  <a:pt x="699532" y="1039142"/>
                </a:cubicBezTo>
                <a:cubicBezTo>
                  <a:pt x="863662" y="891987"/>
                  <a:pt x="673498" y="539946"/>
                  <a:pt x="984778" y="366756"/>
                </a:cubicBezTo>
                <a:cubicBezTo>
                  <a:pt x="1296058" y="193566"/>
                  <a:pt x="2444968" y="108669"/>
                  <a:pt x="2567215" y="0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276932" y="1331189"/>
            <a:ext cx="2733608" cy="2430325"/>
          </a:xfrm>
          <a:custGeom>
            <a:avLst/>
            <a:gdLst>
              <a:gd name="connsiteX0" fmla="*/ 0 w 2499297"/>
              <a:gd name="connsiteY0" fmla="*/ 2424665 h 2508430"/>
              <a:gd name="connsiteX1" fmla="*/ 278454 w 2499297"/>
              <a:gd name="connsiteY1" fmla="*/ 2383914 h 2508430"/>
              <a:gd name="connsiteX2" fmla="*/ 475410 w 2499297"/>
              <a:gd name="connsiteY2" fmla="*/ 1677569 h 2508430"/>
              <a:gd name="connsiteX3" fmla="*/ 1018735 w 2499297"/>
              <a:gd name="connsiteY3" fmla="*/ 380339 h 2508430"/>
              <a:gd name="connsiteX4" fmla="*/ 2499297 w 2499297"/>
              <a:gd name="connsiteY4" fmla="*/ 0 h 2508430"/>
              <a:gd name="connsiteX0" fmla="*/ 0 w 2499297"/>
              <a:gd name="connsiteY0" fmla="*/ 2424665 h 2466547"/>
              <a:gd name="connsiteX1" fmla="*/ 278454 w 2499297"/>
              <a:gd name="connsiteY1" fmla="*/ 2248079 h 2466547"/>
              <a:gd name="connsiteX2" fmla="*/ 475410 w 2499297"/>
              <a:gd name="connsiteY2" fmla="*/ 1677569 h 2466547"/>
              <a:gd name="connsiteX3" fmla="*/ 1018735 w 2499297"/>
              <a:gd name="connsiteY3" fmla="*/ 380339 h 2466547"/>
              <a:gd name="connsiteX4" fmla="*/ 2499297 w 2499297"/>
              <a:gd name="connsiteY4" fmla="*/ 0 h 2466547"/>
              <a:gd name="connsiteX0" fmla="*/ 0 w 2499297"/>
              <a:gd name="connsiteY0" fmla="*/ 2424665 h 2511827"/>
              <a:gd name="connsiteX1" fmla="*/ 278454 w 2499297"/>
              <a:gd name="connsiteY1" fmla="*/ 2248079 h 2511827"/>
              <a:gd name="connsiteX2" fmla="*/ 821780 w 2499297"/>
              <a:gd name="connsiteY2" fmla="*/ 842180 h 2511827"/>
              <a:gd name="connsiteX3" fmla="*/ 1018735 w 2499297"/>
              <a:gd name="connsiteY3" fmla="*/ 380339 h 2511827"/>
              <a:gd name="connsiteX4" fmla="*/ 2499297 w 2499297"/>
              <a:gd name="connsiteY4" fmla="*/ 0 h 2511827"/>
              <a:gd name="connsiteX0" fmla="*/ 0 w 2499297"/>
              <a:gd name="connsiteY0" fmla="*/ 2343163 h 2430325"/>
              <a:gd name="connsiteX1" fmla="*/ 278454 w 2499297"/>
              <a:gd name="connsiteY1" fmla="*/ 2166577 h 2430325"/>
              <a:gd name="connsiteX2" fmla="*/ 821780 w 2499297"/>
              <a:gd name="connsiteY2" fmla="*/ 760678 h 2430325"/>
              <a:gd name="connsiteX3" fmla="*/ 1018735 w 2499297"/>
              <a:gd name="connsiteY3" fmla="*/ 298837 h 2430325"/>
              <a:gd name="connsiteX4" fmla="*/ 2499297 w 2499297"/>
              <a:gd name="connsiteY4" fmla="*/ 0 h 2430325"/>
              <a:gd name="connsiteX0" fmla="*/ 0 w 2499297"/>
              <a:gd name="connsiteY0" fmla="*/ 2343163 h 2430325"/>
              <a:gd name="connsiteX1" fmla="*/ 278454 w 2499297"/>
              <a:gd name="connsiteY1" fmla="*/ 2166577 h 2430325"/>
              <a:gd name="connsiteX2" fmla="*/ 821780 w 2499297"/>
              <a:gd name="connsiteY2" fmla="*/ 760678 h 2430325"/>
              <a:gd name="connsiteX3" fmla="*/ 1260035 w 2499297"/>
              <a:gd name="connsiteY3" fmla="*/ 203752 h 2430325"/>
              <a:gd name="connsiteX4" fmla="*/ 2499297 w 2499297"/>
              <a:gd name="connsiteY4" fmla="*/ 0 h 243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9297" h="2430325">
                <a:moveTo>
                  <a:pt x="0" y="2343163"/>
                </a:moveTo>
                <a:cubicBezTo>
                  <a:pt x="99609" y="2385045"/>
                  <a:pt x="141491" y="2430325"/>
                  <a:pt x="278454" y="2166577"/>
                </a:cubicBezTo>
                <a:cubicBezTo>
                  <a:pt x="415417" y="1902830"/>
                  <a:pt x="658183" y="1087816"/>
                  <a:pt x="821780" y="760678"/>
                </a:cubicBezTo>
                <a:cubicBezTo>
                  <a:pt x="985377" y="433541"/>
                  <a:pt x="980449" y="330532"/>
                  <a:pt x="1260035" y="203752"/>
                </a:cubicBezTo>
                <a:cubicBezTo>
                  <a:pt x="1539621" y="76972"/>
                  <a:pt x="2499297" y="0"/>
                  <a:pt x="2499297" y="0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Developmental Program for Body Plan</a:t>
            </a:r>
            <a:endParaRPr lang="en-US" dirty="0"/>
          </a:p>
        </p:txBody>
      </p:sp>
      <p:pic>
        <p:nvPicPr>
          <p:cNvPr id="12" name="Picture 11" descr="stage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16" y="1422400"/>
            <a:ext cx="2285717" cy="1638300"/>
          </a:xfrm>
          <a:prstGeom prst="rect">
            <a:avLst/>
          </a:prstGeom>
        </p:spPr>
      </p:pic>
      <p:pic>
        <p:nvPicPr>
          <p:cNvPr id="13" name="Picture 12" descr="stage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138" y="1422400"/>
            <a:ext cx="2039123" cy="1644650"/>
          </a:xfrm>
          <a:prstGeom prst="rect">
            <a:avLst/>
          </a:prstGeom>
        </p:spPr>
      </p:pic>
      <p:pic>
        <p:nvPicPr>
          <p:cNvPr id="14" name="Picture 13" descr="stage3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087" y="1422400"/>
            <a:ext cx="2043226" cy="1651000"/>
          </a:xfrm>
          <a:prstGeom prst="rect">
            <a:avLst/>
          </a:prstGeom>
        </p:spPr>
      </p:pic>
      <p:pic>
        <p:nvPicPr>
          <p:cNvPr id="15" name="Picture 14" descr="stage4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464" y="1225550"/>
            <a:ext cx="2043972" cy="2101850"/>
          </a:xfrm>
          <a:prstGeom prst="rect">
            <a:avLst/>
          </a:prstGeom>
        </p:spPr>
      </p:pic>
      <p:pic>
        <p:nvPicPr>
          <p:cNvPr id="16" name="Picture 15" descr="stage5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43" y="3781425"/>
            <a:ext cx="1935264" cy="2279650"/>
          </a:xfrm>
          <a:prstGeom prst="rect">
            <a:avLst/>
          </a:prstGeom>
        </p:spPr>
      </p:pic>
      <p:pic>
        <p:nvPicPr>
          <p:cNvPr id="17" name="Picture 16" descr="stage6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8550" y="3757267"/>
            <a:ext cx="1885950" cy="2220015"/>
          </a:xfrm>
          <a:prstGeom prst="rect">
            <a:avLst/>
          </a:prstGeom>
        </p:spPr>
      </p:pic>
      <p:pic>
        <p:nvPicPr>
          <p:cNvPr id="18" name="Picture 17" descr="stage7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2303" y="3781425"/>
            <a:ext cx="1860243" cy="2209800"/>
          </a:xfrm>
          <a:prstGeom prst="rect">
            <a:avLst/>
          </a:prstGeom>
        </p:spPr>
      </p:pic>
      <p:pic>
        <p:nvPicPr>
          <p:cNvPr id="19" name="Picture 18" descr="stage8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1000" y="3713316"/>
            <a:ext cx="1860550" cy="23142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50000" y="6169997"/>
            <a:ext cx="23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Next: prenatal growth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827784" y="6356350"/>
            <a:ext cx="2133600" cy="365125"/>
          </a:xfrm>
        </p:spPr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711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Goals for Developmental Programs</a:t>
            </a:r>
          </a:p>
          <a:p>
            <a:pPr lvl="1"/>
            <a:r>
              <a:rPr lang="en-US" dirty="0" smtClean="0"/>
              <a:t>Developmental epochs</a:t>
            </a:r>
          </a:p>
          <a:p>
            <a:r>
              <a:rPr lang="en-US" dirty="0" smtClean="0"/>
              <a:t>Structure </a:t>
            </a:r>
            <a:r>
              <a:rPr lang="en-US" dirty="0" smtClean="0"/>
              <a:t>of Developmental Programs</a:t>
            </a:r>
          </a:p>
          <a:p>
            <a:pPr lvl="1"/>
            <a:r>
              <a:rPr lang="en-US" dirty="0" smtClean="0"/>
              <a:t>Developmental primitives</a:t>
            </a:r>
          </a:p>
          <a:p>
            <a:pPr lvl="1"/>
            <a:r>
              <a:rPr lang="en-US" dirty="0" smtClean="0"/>
              <a:t>Developmental </a:t>
            </a:r>
            <a:r>
              <a:rPr lang="en-US" dirty="0" smtClean="0"/>
              <a:t>rules</a:t>
            </a:r>
          </a:p>
          <a:p>
            <a:r>
              <a:rPr lang="en-US" dirty="0" smtClean="0">
                <a:solidFill>
                  <a:srgbClr val="8064A2"/>
                </a:solidFill>
              </a:rPr>
              <a:t>Benefits of Developmental Programs</a:t>
            </a:r>
          </a:p>
          <a:p>
            <a:pPr lvl="1"/>
            <a:r>
              <a:rPr lang="en-US" dirty="0" smtClean="0">
                <a:solidFill>
                  <a:srgbClr val="8064A2"/>
                </a:solidFill>
              </a:rPr>
              <a:t>Reduce parameter dimensionality</a:t>
            </a:r>
            <a:endParaRPr lang="en-US" dirty="0" smtClean="0">
              <a:solidFill>
                <a:srgbClr val="8064A2"/>
              </a:solidFill>
            </a:endParaRPr>
          </a:p>
          <a:p>
            <a:pPr lvl="1"/>
            <a:r>
              <a:rPr lang="en-US" dirty="0" smtClean="0">
                <a:solidFill>
                  <a:srgbClr val="8064A2"/>
                </a:solidFill>
              </a:rPr>
              <a:t>Adaptable</a:t>
            </a:r>
          </a:p>
          <a:p>
            <a:pPr lvl="1"/>
            <a:r>
              <a:rPr lang="en-US" dirty="0" smtClean="0">
                <a:solidFill>
                  <a:srgbClr val="8064A2"/>
                </a:solidFill>
              </a:rPr>
              <a:t>Implicitly create a reference architecture for the engineered </a:t>
            </a:r>
            <a:r>
              <a:rPr lang="en-US" dirty="0" smtClean="0">
                <a:solidFill>
                  <a:srgbClr val="8064A2"/>
                </a:solidFill>
              </a:rPr>
              <a:t>system</a:t>
            </a:r>
            <a:endParaRPr lang="en-US" dirty="0" smtClean="0">
              <a:solidFill>
                <a:srgbClr val="8064A2"/>
              </a:solidFill>
            </a:endParaRPr>
          </a:p>
          <a:p>
            <a:r>
              <a:rPr lang="en-US" dirty="0" smtClean="0"/>
              <a:t>Contributions and Future 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315" y="3753429"/>
            <a:ext cx="3175335" cy="300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Developmental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Reduce parameter dimensionality</a:t>
            </a:r>
            <a:endParaRPr lang="en-US" b="1" dirty="0" smtClean="0"/>
          </a:p>
          <a:p>
            <a:r>
              <a:rPr lang="en-US" dirty="0" smtClean="0"/>
              <a:t>Adaptable</a:t>
            </a:r>
          </a:p>
          <a:p>
            <a:r>
              <a:rPr lang="en-US" dirty="0" smtClean="0"/>
              <a:t>Implicitly </a:t>
            </a:r>
            <a:r>
              <a:rPr lang="en-US" dirty="0" smtClean="0"/>
              <a:t>create </a:t>
            </a:r>
            <a:r>
              <a:rPr lang="en-US" dirty="0" smtClean="0"/>
              <a:t>a reference architecture for the engineered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0" name="Cube 9"/>
          <p:cNvSpPr/>
          <p:nvPr/>
        </p:nvSpPr>
        <p:spPr>
          <a:xfrm rot="1507352">
            <a:off x="3124200" y="4726979"/>
            <a:ext cx="2579176" cy="1100380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076054" y="4231524"/>
            <a:ext cx="1943746" cy="8984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814970" y="5548389"/>
            <a:ext cx="430847" cy="774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60936" y="6322814"/>
            <a:ext cx="449450" cy="2350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Curved Up Arrow 21"/>
          <p:cNvSpPr/>
          <p:nvPr/>
        </p:nvSpPr>
        <p:spPr>
          <a:xfrm>
            <a:off x="3680848" y="5656875"/>
            <a:ext cx="790414" cy="650929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Right Arrow 22"/>
          <p:cNvSpPr/>
          <p:nvPr/>
        </p:nvSpPr>
        <p:spPr>
          <a:xfrm rot="21245030">
            <a:off x="2552440" y="4482144"/>
            <a:ext cx="703359" cy="898411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Hard is it to Change Flipper Length?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FA37-ABBC-1843-8D6A-5317100EE71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4" name="Picture 13" descr="minidroid-clipp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17324" y="2701109"/>
            <a:ext cx="3125922" cy="1975002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3367550" y="4046794"/>
            <a:ext cx="2042650" cy="387873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oval" w="lg" len="sm"/>
            <a:tailEnd type="oval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8000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Hard is it to Change Flipper Length?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Does it grow from the center?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FA37-ABBC-1843-8D6A-5317100EE71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4" name="Picture 13" descr="minidroid-clipp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17324" y="2701109"/>
            <a:ext cx="3125922" cy="1975002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3126659" y="4015913"/>
            <a:ext cx="2436760" cy="462710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1416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Hard is it to Change Flipper Length?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Does it grow from the center? the front?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FA37-ABBC-1843-8D6A-5317100EE71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4" name="Picture 13" descr="minidroid-clipp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17324" y="2701109"/>
            <a:ext cx="3125922" cy="1975002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2975881" y="4045403"/>
            <a:ext cx="2436760" cy="462710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stealth" w="lg" len="lg"/>
            <a:tailEnd type="oval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58986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Hard is it to Change Flipper Length?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Does it grow from the center? the front? the back?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FA37-ABBC-1843-8D6A-5317100EE71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4" name="Picture 13" descr="minidroid-clipp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17324" y="2701109"/>
            <a:ext cx="3125922" cy="1975002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3374101" y="3968371"/>
            <a:ext cx="2436760" cy="462710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oval" w="lg" len="sm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776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Form Adaptation</a:t>
            </a:r>
            <a:endParaRPr lang="en-US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 small change ... 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8400" y="2598033"/>
            <a:ext cx="6386400" cy="26628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Hard is it to Change Flipper Length?</a:t>
            </a:r>
            <a:endParaRPr lang="en-US" sz="2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FA37-ABBC-1843-8D6A-5317100EE710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4" name="Picture 13" descr="minidroid-clipp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17324" y="2701109"/>
            <a:ext cx="3125922" cy="197500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374101" y="3968371"/>
            <a:ext cx="2436760" cy="462710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oval" w="lg" len="sm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9417" y="4999276"/>
            <a:ext cx="7237708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Developmental programs encode the spatial relationships between components, effectively reducing the number of design parameters.</a:t>
            </a:r>
            <a:endParaRPr lang="en-US" sz="28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321236"/>
            <a:ext cx="8229600" cy="4525963"/>
          </a:xfrm>
        </p:spPr>
        <p:txBody>
          <a:bodyPr/>
          <a:lstStyle/>
          <a:p>
            <a:r>
              <a:rPr lang="en-US" dirty="0" smtClean="0"/>
              <a:t>Only a few parameters are </a:t>
            </a:r>
            <a:r>
              <a:rPr lang="en-US" i="1" dirty="0" smtClean="0"/>
              <a:t>key</a:t>
            </a:r>
            <a:r>
              <a:rPr lang="en-US" dirty="0" smtClean="0"/>
              <a:t>, while most are constrained by their relationships to key parameters.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3342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Developmental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 parameter dimensionality</a:t>
            </a:r>
            <a:endParaRPr lang="en-US" dirty="0" smtClean="0"/>
          </a:p>
          <a:p>
            <a:r>
              <a:rPr lang="en-US" b="1" dirty="0" smtClean="0"/>
              <a:t>Adaptable</a:t>
            </a:r>
            <a:endParaRPr lang="en-US" dirty="0" smtClean="0"/>
          </a:p>
          <a:p>
            <a:r>
              <a:rPr lang="en-US" dirty="0" smtClean="0"/>
              <a:t>Implicitly </a:t>
            </a:r>
            <a:r>
              <a:rPr lang="en-US" dirty="0" smtClean="0"/>
              <a:t>create </a:t>
            </a:r>
            <a:r>
              <a:rPr lang="en-US" dirty="0" smtClean="0"/>
              <a:t>a reference architecture for the engineered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40" y="4185081"/>
            <a:ext cx="2666880" cy="15769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 r="35772"/>
          <a:stretch>
            <a:fillRect/>
          </a:stretch>
        </p:blipFill>
        <p:spPr bwMode="auto">
          <a:xfrm>
            <a:off x="5798880" y="3810641"/>
            <a:ext cx="3192720" cy="20723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3440" y="4084269"/>
            <a:ext cx="2537280" cy="16777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Embryonic Adaptation</a:t>
            </a:r>
            <a:endParaRPr lang="en-US" dirty="0"/>
          </a:p>
        </p:txBody>
      </p:sp>
      <p:sp>
        <p:nvSpPr>
          <p:cNvPr id="80" name="Footer Placeholder 7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9" name="Picture 2" descr="LANdroid_desi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026482" y="1359438"/>
            <a:ext cx="1063957" cy="836128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 rot="5400000">
            <a:off x="3290442" y="2333399"/>
            <a:ext cx="73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… </a:t>
            </a:r>
            <a:endParaRPr lang="en-US" sz="2400" b="1" dirty="0"/>
          </a:p>
        </p:txBody>
      </p:sp>
      <p:sp>
        <p:nvSpPr>
          <p:cNvPr id="81" name="TextBox 80"/>
          <p:cNvSpPr txBox="1"/>
          <p:nvPr/>
        </p:nvSpPr>
        <p:spPr>
          <a:xfrm rot="5400000">
            <a:off x="1426372" y="2333399"/>
            <a:ext cx="73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… </a:t>
            </a:r>
            <a:endParaRPr lang="en-US" sz="2400" b="1" dirty="0"/>
          </a:p>
        </p:txBody>
      </p:sp>
      <p:sp>
        <p:nvSpPr>
          <p:cNvPr id="82" name="TextBox 81"/>
          <p:cNvSpPr txBox="1"/>
          <p:nvPr/>
        </p:nvSpPr>
        <p:spPr>
          <a:xfrm rot="5400000">
            <a:off x="5110137" y="2306500"/>
            <a:ext cx="73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… </a:t>
            </a:r>
            <a:endParaRPr lang="en-US" sz="2400" b="1" dirty="0"/>
          </a:p>
        </p:txBody>
      </p:sp>
      <p:sp>
        <p:nvSpPr>
          <p:cNvPr id="83" name="TextBox 82"/>
          <p:cNvSpPr txBox="1"/>
          <p:nvPr/>
        </p:nvSpPr>
        <p:spPr>
          <a:xfrm rot="5400000">
            <a:off x="6815786" y="2333399"/>
            <a:ext cx="73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… </a:t>
            </a:r>
            <a:endParaRPr lang="en-US" sz="2400" b="1" dirty="0"/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4"/>
          <a:srcRect r="35772"/>
          <a:stretch>
            <a:fillRect/>
          </a:stretch>
        </p:blipFill>
        <p:spPr bwMode="auto">
          <a:xfrm>
            <a:off x="2636652" y="1288604"/>
            <a:ext cx="1397272" cy="906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4"/>
          <a:srcRect r="35772"/>
          <a:stretch>
            <a:fillRect/>
          </a:stretch>
        </p:blipFill>
        <p:spPr bwMode="auto">
          <a:xfrm>
            <a:off x="4626825" y="1288604"/>
            <a:ext cx="1397272" cy="906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6411" y="1288604"/>
            <a:ext cx="2175205" cy="906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9" name="Oval 88"/>
          <p:cNvSpPr/>
          <p:nvPr/>
        </p:nvSpPr>
        <p:spPr>
          <a:xfrm>
            <a:off x="1026482" y="5919814"/>
            <a:ext cx="1317356" cy="588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Egg</a:t>
            </a:r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1026482" y="4897460"/>
            <a:ext cx="1317356" cy="6199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Body Plan</a:t>
            </a: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1026482" y="3936566"/>
            <a:ext cx="1317356" cy="6199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Pre-natal</a:t>
            </a:r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1026482" y="2905998"/>
            <a:ext cx="1317356" cy="6199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Post-natal</a:t>
            </a:r>
            <a:endParaRPr lang="en-US" dirty="0"/>
          </a:p>
        </p:txBody>
      </p:sp>
      <p:cxnSp>
        <p:nvCxnSpPr>
          <p:cNvPr id="101" name="Straight Arrow Connector 100"/>
          <p:cNvCxnSpPr>
            <a:stCxn id="89" idx="0"/>
            <a:endCxn id="93" idx="2"/>
          </p:cNvCxnSpPr>
          <p:nvPr/>
        </p:nvCxnSpPr>
        <p:spPr>
          <a:xfrm flipV="1">
            <a:off x="1685160" y="5517393"/>
            <a:ext cx="0" cy="4024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3" idx="0"/>
            <a:endCxn id="94" idx="2"/>
          </p:cNvCxnSpPr>
          <p:nvPr/>
        </p:nvCxnSpPr>
        <p:spPr>
          <a:xfrm flipV="1">
            <a:off x="1685160" y="4556499"/>
            <a:ext cx="0" cy="340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94" idx="0"/>
          </p:cNvCxnSpPr>
          <p:nvPr/>
        </p:nvCxnSpPr>
        <p:spPr>
          <a:xfrm flipV="1">
            <a:off x="1685160" y="3525931"/>
            <a:ext cx="0" cy="4106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/>
          <p:nvPr/>
        </p:nvSpPr>
        <p:spPr>
          <a:xfrm>
            <a:off x="3000430" y="5946713"/>
            <a:ext cx="1317356" cy="588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Egg</a:t>
            </a: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3000430" y="4924359"/>
            <a:ext cx="1317356" cy="6199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Body Plan</a:t>
            </a:r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3000430" y="3963465"/>
            <a:ext cx="1317356" cy="6199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Pre-natal</a:t>
            </a:r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3000430" y="2932897"/>
            <a:ext cx="1317356" cy="6199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Post-natal</a:t>
            </a:r>
            <a:endParaRPr lang="en-US" dirty="0"/>
          </a:p>
        </p:txBody>
      </p:sp>
      <p:cxnSp>
        <p:nvCxnSpPr>
          <p:cNvPr id="111" name="Straight Arrow Connector 110"/>
          <p:cNvCxnSpPr>
            <a:stCxn id="107" idx="0"/>
            <a:endCxn id="108" idx="2"/>
          </p:cNvCxnSpPr>
          <p:nvPr/>
        </p:nvCxnSpPr>
        <p:spPr>
          <a:xfrm flipV="1">
            <a:off x="3659108" y="5544292"/>
            <a:ext cx="0" cy="4024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108" idx="0"/>
            <a:endCxn id="109" idx="2"/>
          </p:cNvCxnSpPr>
          <p:nvPr/>
        </p:nvCxnSpPr>
        <p:spPr>
          <a:xfrm flipV="1">
            <a:off x="3659108" y="4583398"/>
            <a:ext cx="0" cy="340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09" idx="0"/>
          </p:cNvCxnSpPr>
          <p:nvPr/>
        </p:nvCxnSpPr>
        <p:spPr>
          <a:xfrm flipV="1">
            <a:off x="3659108" y="3552830"/>
            <a:ext cx="0" cy="4106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4820125" y="5946713"/>
            <a:ext cx="1317356" cy="588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Egg</a:t>
            </a: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4820125" y="4924359"/>
            <a:ext cx="1317356" cy="6199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Body Plan</a:t>
            </a:r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4820125" y="3963465"/>
            <a:ext cx="1317356" cy="6199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Pre-natal</a:t>
            </a:r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4820125" y="2932897"/>
            <a:ext cx="1317356" cy="6199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Post-natal</a:t>
            </a:r>
            <a:endParaRPr lang="en-US" dirty="0"/>
          </a:p>
        </p:txBody>
      </p:sp>
      <p:cxnSp>
        <p:nvCxnSpPr>
          <p:cNvPr id="118" name="Straight Arrow Connector 117"/>
          <p:cNvCxnSpPr>
            <a:stCxn id="114" idx="0"/>
            <a:endCxn id="115" idx="2"/>
          </p:cNvCxnSpPr>
          <p:nvPr/>
        </p:nvCxnSpPr>
        <p:spPr>
          <a:xfrm flipV="1">
            <a:off x="5478803" y="5544292"/>
            <a:ext cx="0" cy="4024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5" idx="0"/>
            <a:endCxn id="116" idx="2"/>
          </p:cNvCxnSpPr>
          <p:nvPr/>
        </p:nvCxnSpPr>
        <p:spPr>
          <a:xfrm flipV="1">
            <a:off x="5478803" y="4583398"/>
            <a:ext cx="0" cy="340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6" idx="0"/>
          </p:cNvCxnSpPr>
          <p:nvPr/>
        </p:nvCxnSpPr>
        <p:spPr>
          <a:xfrm flipV="1">
            <a:off x="5478803" y="3552830"/>
            <a:ext cx="0" cy="4106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Oval 120"/>
          <p:cNvSpPr/>
          <p:nvPr/>
        </p:nvSpPr>
        <p:spPr>
          <a:xfrm>
            <a:off x="6525775" y="5946713"/>
            <a:ext cx="1317356" cy="588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Egg</a:t>
            </a:r>
            <a:endParaRPr lang="en-US" dirty="0"/>
          </a:p>
        </p:txBody>
      </p:sp>
      <p:sp>
        <p:nvSpPr>
          <p:cNvPr id="122" name="Rectangle 121"/>
          <p:cNvSpPr/>
          <p:nvPr/>
        </p:nvSpPr>
        <p:spPr>
          <a:xfrm>
            <a:off x="6525775" y="4924359"/>
            <a:ext cx="1317356" cy="6199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Body Plan</a:t>
            </a: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6525775" y="3963465"/>
            <a:ext cx="1317356" cy="6199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Pre-natal</a:t>
            </a: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6525775" y="2932897"/>
            <a:ext cx="1317356" cy="6199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Post-natal</a:t>
            </a:r>
            <a:endParaRPr lang="en-US" dirty="0"/>
          </a:p>
        </p:txBody>
      </p:sp>
      <p:cxnSp>
        <p:nvCxnSpPr>
          <p:cNvPr id="125" name="Straight Arrow Connector 124"/>
          <p:cNvCxnSpPr>
            <a:stCxn id="121" idx="0"/>
            <a:endCxn id="122" idx="2"/>
          </p:cNvCxnSpPr>
          <p:nvPr/>
        </p:nvCxnSpPr>
        <p:spPr>
          <a:xfrm flipV="1">
            <a:off x="7184453" y="5544292"/>
            <a:ext cx="0" cy="4024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122" idx="0"/>
            <a:endCxn id="123" idx="2"/>
          </p:cNvCxnSpPr>
          <p:nvPr/>
        </p:nvCxnSpPr>
        <p:spPr>
          <a:xfrm flipV="1">
            <a:off x="7184453" y="4583398"/>
            <a:ext cx="0" cy="340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3" idx="0"/>
          </p:cNvCxnSpPr>
          <p:nvPr/>
        </p:nvCxnSpPr>
        <p:spPr>
          <a:xfrm flipV="1">
            <a:off x="7184453" y="3552830"/>
            <a:ext cx="0" cy="4106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090439" y="2195566"/>
            <a:ext cx="893431" cy="40845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986347" y="2195566"/>
            <a:ext cx="813557" cy="40845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885933" y="2195566"/>
            <a:ext cx="606022" cy="40845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0075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Developmental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 parameter dimensionality</a:t>
            </a:r>
            <a:endParaRPr lang="en-US" dirty="0" smtClean="0"/>
          </a:p>
          <a:p>
            <a:r>
              <a:rPr lang="en-US" dirty="0" smtClean="0"/>
              <a:t>Adaptable</a:t>
            </a:r>
          </a:p>
          <a:p>
            <a:r>
              <a:rPr lang="en-US" b="1" dirty="0" smtClean="0"/>
              <a:t>Implicitly </a:t>
            </a:r>
            <a:r>
              <a:rPr lang="en-US" b="1" dirty="0" smtClean="0"/>
              <a:t>create </a:t>
            </a:r>
            <a:r>
              <a:rPr lang="en-US" b="1" dirty="0" smtClean="0"/>
              <a:t>a reference architecture for the engineered system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01858" y="4076054"/>
            <a:ext cx="6571281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 reference architecture captures the “best practices”  for an architectural  solution in a particular domain.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Developmental Programs</a:t>
            </a:r>
            <a:endParaRPr lang="en-US" dirty="0"/>
          </a:p>
        </p:txBody>
      </p:sp>
      <p:pic>
        <p:nvPicPr>
          <p:cNvPr id="13" name="Picture 12" descr="stage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216" y="2510725"/>
            <a:ext cx="2728884" cy="2200975"/>
          </a:xfrm>
          <a:prstGeom prst="rect">
            <a:avLst/>
          </a:prstGeom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827784" y="6356350"/>
            <a:ext cx="2133600" cy="365125"/>
          </a:xfrm>
        </p:spPr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41300" y="3444785"/>
            <a:ext cx="1897391" cy="848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Egg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250483" y="3444785"/>
            <a:ext cx="58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…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5754439" y="3444785"/>
            <a:ext cx="58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…</a:t>
            </a:r>
            <a:endParaRPr lang="en-US" sz="3200" dirty="0"/>
          </a:p>
        </p:txBody>
      </p:sp>
      <p:pic>
        <p:nvPicPr>
          <p:cNvPr id="27" name="Picture 26" descr="minidroid-clipp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36917" y="2922646"/>
            <a:ext cx="2807083" cy="177355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711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</a:t>
            </a:r>
            <a:r>
              <a:rPr lang="en-US" dirty="0" smtClean="0"/>
              <a:t>Reference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312863"/>
          </a:xfrm>
        </p:spPr>
        <p:txBody>
          <a:bodyPr/>
          <a:lstStyle/>
          <a:p>
            <a:r>
              <a:rPr lang="en-US" dirty="0" smtClean="0"/>
              <a:t>The sequence of development for a body plan implies a </a:t>
            </a:r>
            <a:r>
              <a:rPr lang="en-US" i="1" dirty="0" smtClean="0"/>
              <a:t>prioritization</a:t>
            </a:r>
            <a:r>
              <a:rPr lang="en-US" dirty="0" smtClean="0"/>
              <a:t> of major design features, selecting a family of more accessible variants</a:t>
            </a:r>
            <a:endParaRPr lang="en-US" dirty="0"/>
          </a:p>
        </p:txBody>
      </p:sp>
      <p:pic>
        <p:nvPicPr>
          <p:cNvPr id="4" name="Picture 3" descr="familytre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21843"/>
            <a:ext cx="5937250" cy="37659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1042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</a:t>
            </a:r>
            <a:r>
              <a:rPr lang="en-US" dirty="0" smtClean="0"/>
              <a:t>Reference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312863"/>
          </a:xfrm>
        </p:spPr>
        <p:txBody>
          <a:bodyPr/>
          <a:lstStyle/>
          <a:p>
            <a:r>
              <a:rPr lang="en-US" dirty="0" smtClean="0"/>
              <a:t>The sequence of development for a body plan implies a </a:t>
            </a:r>
            <a:r>
              <a:rPr lang="en-US" i="1" dirty="0" smtClean="0"/>
              <a:t>prioritization</a:t>
            </a:r>
            <a:r>
              <a:rPr lang="en-US" dirty="0" smtClean="0"/>
              <a:t> of major design features, selecting a family of more accessible variants</a:t>
            </a:r>
            <a:endParaRPr lang="en-US" dirty="0"/>
          </a:p>
        </p:txBody>
      </p:sp>
      <p:pic>
        <p:nvPicPr>
          <p:cNvPr id="4" name="Picture 3" descr="familytre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21843"/>
            <a:ext cx="5937250" cy="37659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03663" y="3769756"/>
            <a:ext cx="1313851" cy="1197379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1042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</a:t>
            </a:r>
            <a:r>
              <a:rPr lang="en-US" dirty="0" smtClean="0"/>
              <a:t>Reference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312863"/>
          </a:xfrm>
        </p:spPr>
        <p:txBody>
          <a:bodyPr/>
          <a:lstStyle/>
          <a:p>
            <a:r>
              <a:rPr lang="en-US" dirty="0" smtClean="0"/>
              <a:t>The sequence of development for a body plan implies a </a:t>
            </a:r>
            <a:r>
              <a:rPr lang="en-US" i="1" dirty="0" smtClean="0"/>
              <a:t>prioritization</a:t>
            </a:r>
            <a:r>
              <a:rPr lang="en-US" dirty="0" smtClean="0"/>
              <a:t> of major design features, selecting a family of more accessible variants</a:t>
            </a:r>
            <a:endParaRPr lang="en-US" dirty="0"/>
          </a:p>
        </p:txBody>
      </p:sp>
      <p:pic>
        <p:nvPicPr>
          <p:cNvPr id="4" name="Picture 3" descr="familytre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21843"/>
            <a:ext cx="5937250" cy="37659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71744" y="2561212"/>
            <a:ext cx="1313851" cy="1197379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03663" y="3769756"/>
            <a:ext cx="1313851" cy="1197379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1042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</a:t>
            </a:r>
            <a:r>
              <a:rPr lang="en-US" dirty="0" smtClean="0"/>
              <a:t>Reference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312863"/>
          </a:xfrm>
        </p:spPr>
        <p:txBody>
          <a:bodyPr/>
          <a:lstStyle/>
          <a:p>
            <a:r>
              <a:rPr lang="en-US" dirty="0" smtClean="0"/>
              <a:t>The sequence of development for a body plan implies a </a:t>
            </a:r>
            <a:r>
              <a:rPr lang="en-US" i="1" dirty="0" smtClean="0"/>
              <a:t>prioritization</a:t>
            </a:r>
            <a:r>
              <a:rPr lang="en-US" dirty="0" smtClean="0"/>
              <a:t> of major design features, selecting a family of more accessible variants</a:t>
            </a:r>
            <a:endParaRPr lang="en-US" dirty="0"/>
          </a:p>
        </p:txBody>
      </p:sp>
      <p:pic>
        <p:nvPicPr>
          <p:cNvPr id="4" name="Picture 3" descr="familytre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21843"/>
            <a:ext cx="5937250" cy="37659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660589" y="957263"/>
            <a:ext cx="1313851" cy="1197379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71744" y="2561212"/>
            <a:ext cx="1313851" cy="1197379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03663" y="3769756"/>
            <a:ext cx="1313851" cy="1197379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1042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 &amp;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Proposed morphogenesis as a method of developing spatial structures</a:t>
            </a:r>
          </a:p>
          <a:p>
            <a:r>
              <a:rPr lang="en-US" dirty="0" smtClean="0"/>
              <a:t>Explained how developmental programs encode relationships between design decisions</a:t>
            </a:r>
          </a:p>
          <a:p>
            <a:r>
              <a:rPr lang="en-US" dirty="0" smtClean="0"/>
              <a:t>Described our preliminary morphogenetic engineering framework</a:t>
            </a:r>
          </a:p>
          <a:p>
            <a:r>
              <a:rPr lang="en-US" b="1" i="1" dirty="0" smtClean="0"/>
              <a:t>Next: </a:t>
            </a:r>
            <a:r>
              <a:rPr lang="en-US" i="1" dirty="0" smtClean="0"/>
              <a:t>A full implementation of tissue-level execution of developmental programs</a:t>
            </a:r>
          </a:p>
          <a:p>
            <a:r>
              <a:rPr lang="en-US" b="1" i="1" dirty="0" smtClean="0"/>
              <a:t>Goal:</a:t>
            </a:r>
            <a:r>
              <a:rPr lang="en-US" i="1" dirty="0" smtClean="0"/>
              <a:t> Cellular execution of developmental programs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64734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Form Adaptation</a:t>
            </a:r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 small change ... has many consequences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8400" y="2598033"/>
            <a:ext cx="6386400" cy="26628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Team: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734678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/>
              <a:t>Jacob Beal (PI)</a:t>
            </a:r>
          </a:p>
          <a:p>
            <a:pPr>
              <a:buNone/>
            </a:pPr>
            <a:r>
              <a:rPr lang="en-US" sz="2000" dirty="0" smtClean="0"/>
              <a:t>Aaron Adler (co-PI)</a:t>
            </a:r>
          </a:p>
          <a:p>
            <a:pPr>
              <a:buNone/>
            </a:pPr>
            <a:r>
              <a:rPr lang="en-US" sz="2000" dirty="0" smtClean="0"/>
              <a:t>Susan Katz (PM)</a:t>
            </a:r>
          </a:p>
          <a:p>
            <a:pPr>
              <a:buNone/>
            </a:pPr>
            <a:r>
              <a:rPr lang="en-US" sz="2000" dirty="0" smtClean="0"/>
              <a:t>Brett </a:t>
            </a:r>
            <a:r>
              <a:rPr lang="en-US" sz="2000" dirty="0" err="1" smtClean="0"/>
              <a:t>Benyo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Jeff Cleveland</a:t>
            </a:r>
          </a:p>
          <a:p>
            <a:pPr>
              <a:buNone/>
            </a:pPr>
            <a:r>
              <a:rPr lang="en-US" sz="2000" b="1" dirty="0" smtClean="0"/>
              <a:t>Jessica Lowell</a:t>
            </a:r>
          </a:p>
          <a:p>
            <a:pPr>
              <a:buNone/>
            </a:pPr>
            <a:r>
              <a:rPr lang="en-US" sz="2000" dirty="0" err="1" smtClean="0"/>
              <a:t>Hala</a:t>
            </a:r>
            <a:r>
              <a:rPr lang="en-US" sz="2000" dirty="0" smtClean="0"/>
              <a:t> </a:t>
            </a:r>
            <a:r>
              <a:rPr lang="en-US" sz="2000" dirty="0" err="1" smtClean="0"/>
              <a:t>Mostafa</a:t>
            </a:r>
            <a:endParaRPr lang="en-US" sz="2000" dirty="0" smtClean="0"/>
          </a:p>
          <a:p>
            <a:pPr>
              <a:buNone/>
            </a:pPr>
            <a:r>
              <a:rPr lang="en-US" sz="2000" b="1" dirty="0" smtClean="0"/>
              <a:t>Kyle </a:t>
            </a:r>
            <a:r>
              <a:rPr lang="en-US" sz="2000" b="1" dirty="0" err="1" smtClean="0"/>
              <a:t>Usbeck</a:t>
            </a:r>
            <a:endParaRPr lang="en-US" sz="2000" b="1" dirty="0" smtClean="0"/>
          </a:p>
          <a:p>
            <a:pPr>
              <a:buNone/>
            </a:pPr>
            <a:r>
              <a:rPr lang="en-US" sz="2000" dirty="0" err="1" smtClean="0"/>
              <a:t>Fusun</a:t>
            </a:r>
            <a:r>
              <a:rPr lang="en-US" sz="2000" dirty="0" smtClean="0"/>
              <a:t> </a:t>
            </a:r>
            <a:r>
              <a:rPr lang="en-US" sz="2000" dirty="0" err="1" smtClean="0"/>
              <a:t>Yaman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Interns:</a:t>
            </a:r>
          </a:p>
          <a:p>
            <a:r>
              <a:rPr lang="en-US" sz="2000" dirty="0" smtClean="0"/>
              <a:t>Katie McGuire</a:t>
            </a:r>
          </a:p>
          <a:p>
            <a:r>
              <a:rPr lang="en-US" sz="2000" dirty="0" smtClean="0"/>
              <a:t>Taylor Campbell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734679"/>
            <a:ext cx="4038600" cy="1826248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/>
              <a:t>Annan </a:t>
            </a:r>
            <a:r>
              <a:rPr lang="en-US" sz="2000" b="1" dirty="0" err="1" smtClean="0"/>
              <a:t>Mozeika</a:t>
            </a:r>
            <a:endParaRPr lang="en-US" sz="2000" b="1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Intern:</a:t>
            </a:r>
          </a:p>
          <a:p>
            <a:r>
              <a:rPr lang="en-US" sz="2000" dirty="0" smtClean="0"/>
              <a:t>Gretchen </a:t>
            </a:r>
            <a:r>
              <a:rPr lang="en-US" sz="2000" dirty="0" err="1" smtClean="0"/>
              <a:t>Markiewicz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8" name="Picture 4" descr="RTN_BBNtech_primar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794" y="1129095"/>
            <a:ext cx="1975853" cy="61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Robot_gre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323" y="1211277"/>
            <a:ext cx="2146844" cy="409852"/>
          </a:xfrm>
          <a:prstGeom prst="rect">
            <a:avLst/>
          </a:prstGeom>
        </p:spPr>
      </p:pic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4648200" y="4434393"/>
            <a:ext cx="4038600" cy="182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ＭＳ Ｐゴシック" charset="-128"/>
              </a:rPr>
              <a:t>Team website: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ＭＳ Ｐゴシック" charset="-128"/>
              </a:rPr>
              <a:t>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ＭＳ Ｐゴシック" charset="-128"/>
                <a:hlinkClick r:id="rId4"/>
              </a:rPr>
              <a:t>http://madv.bbn.com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pic>
        <p:nvPicPr>
          <p:cNvPr id="12" name="Picture 11" descr="darpa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270" y="5330023"/>
            <a:ext cx="2061630" cy="12407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51169" y="5766727"/>
            <a:ext cx="1545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Calibri" pitchFamily="34" charset="0"/>
                <a:ea typeface="ＭＳ Ｐゴシック" charset="-128"/>
                <a:cs typeface="ＭＳ Ｐゴシック" charset="-128"/>
              </a:rPr>
              <a:t>Sponsored by: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E7D22-707F-6C41-820E-4EC1F3E19F6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Considering Alternative Body Plans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673600" y="1600200"/>
            <a:ext cx="4013200" cy="4525963"/>
          </a:xfrm>
        </p:spPr>
        <p:txBody>
          <a:bodyPr/>
          <a:lstStyle/>
          <a:p>
            <a:r>
              <a:rPr lang="en-US" dirty="0" smtClean="0"/>
              <a:t>Don’t split electrical or power components</a:t>
            </a:r>
          </a:p>
          <a:p>
            <a:r>
              <a:rPr lang="en-US" dirty="0" smtClean="0"/>
              <a:t>Nested body adds complexity</a:t>
            </a:r>
          </a:p>
          <a:p>
            <a:r>
              <a:rPr lang="en-US" dirty="0" smtClean="0"/>
              <a:t>Component weight differences affect stability</a:t>
            </a:r>
          </a:p>
        </p:txBody>
      </p:sp>
      <p:pic>
        <p:nvPicPr>
          <p:cNvPr id="5" name="Picture 4" descr="altbody-nes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858" y="1308100"/>
            <a:ext cx="1853487" cy="1625600"/>
          </a:xfrm>
          <a:prstGeom prst="rect">
            <a:avLst/>
          </a:prstGeom>
        </p:spPr>
      </p:pic>
      <p:pic>
        <p:nvPicPr>
          <p:cNvPr id="6" name="Picture 5" descr="altbody-pos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37" y="3086100"/>
            <a:ext cx="1850870" cy="1625600"/>
          </a:xfrm>
          <a:prstGeom prst="rect">
            <a:avLst/>
          </a:prstGeom>
        </p:spPr>
      </p:pic>
      <p:pic>
        <p:nvPicPr>
          <p:cNvPr id="7" name="Picture 6" descr="altbody-righ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502" y="3088827"/>
            <a:ext cx="1854200" cy="1620145"/>
          </a:xfrm>
          <a:prstGeom prst="rect">
            <a:avLst/>
          </a:prstGeom>
        </p:spPr>
      </p:pic>
      <p:pic>
        <p:nvPicPr>
          <p:cNvPr id="8" name="Picture 7" descr="altbody-sym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12" y="1301750"/>
            <a:ext cx="1847719" cy="163195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11" name="Picture 10" descr="stage2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940" y="4883150"/>
            <a:ext cx="2039123" cy="16446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84881" y="4803056"/>
            <a:ext cx="2820692" cy="1838325"/>
          </a:xfrm>
          <a:prstGeom prst="round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429329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/>
              <a:t>Morphogenesis enables natural variation</a:t>
            </a:r>
            <a:endParaRPr lang="en-US" sz="3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048" y="992537"/>
            <a:ext cx="1038364" cy="1560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00" y="3430387"/>
            <a:ext cx="86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Felidae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608224" y="2117469"/>
            <a:ext cx="907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Felinae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947094" y="4590588"/>
            <a:ext cx="1377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Pantherinae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455" y="3155854"/>
            <a:ext cx="1719185" cy="1287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752" y="2766997"/>
            <a:ext cx="1949148" cy="1533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302" y="992930"/>
            <a:ext cx="1278705" cy="14938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070" y="5120692"/>
            <a:ext cx="1971499" cy="12356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3791" y="5120692"/>
            <a:ext cx="1552172" cy="1346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302" y="4646252"/>
            <a:ext cx="2079002" cy="13834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24200" y="4745206"/>
            <a:ext cx="1095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Panthera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4789448" y="2688153"/>
            <a:ext cx="64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Felis</a:t>
            </a:r>
            <a:endParaRPr lang="en-US" i="1" dirty="0"/>
          </a:p>
        </p:txBody>
      </p:sp>
      <p:sp>
        <p:nvSpPr>
          <p:cNvPr id="18" name="Freeform 17"/>
          <p:cNvSpPr/>
          <p:nvPr/>
        </p:nvSpPr>
        <p:spPr>
          <a:xfrm>
            <a:off x="799604" y="2492749"/>
            <a:ext cx="858398" cy="1058243"/>
          </a:xfrm>
          <a:custGeom>
            <a:avLst/>
            <a:gdLst>
              <a:gd name="connsiteX0" fmla="*/ 0 w 858398"/>
              <a:gd name="connsiteY0" fmla="*/ 1058243 h 1058243"/>
              <a:gd name="connsiteX1" fmla="*/ 270454 w 858398"/>
              <a:gd name="connsiteY1" fmla="*/ 446814 h 1058243"/>
              <a:gd name="connsiteX2" fmla="*/ 858398 w 858398"/>
              <a:gd name="connsiteY2" fmla="*/ 0 h 105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398" h="1058243">
                <a:moveTo>
                  <a:pt x="0" y="1058243"/>
                </a:moveTo>
                <a:cubicBezTo>
                  <a:pt x="63694" y="840715"/>
                  <a:pt x="127388" y="623188"/>
                  <a:pt x="270454" y="446814"/>
                </a:cubicBezTo>
                <a:cubicBezTo>
                  <a:pt x="413520" y="270440"/>
                  <a:pt x="858398" y="0"/>
                  <a:pt x="858398" y="0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82015" y="3821432"/>
            <a:ext cx="529150" cy="846594"/>
          </a:xfrm>
          <a:custGeom>
            <a:avLst/>
            <a:gdLst>
              <a:gd name="connsiteX0" fmla="*/ 0 w 529150"/>
              <a:gd name="connsiteY0" fmla="*/ 0 h 846594"/>
              <a:gd name="connsiteX1" fmla="*/ 94071 w 529150"/>
              <a:gd name="connsiteY1" fmla="*/ 470330 h 846594"/>
              <a:gd name="connsiteX2" fmla="*/ 529150 w 529150"/>
              <a:gd name="connsiteY2" fmla="*/ 846594 h 84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150" h="846594">
                <a:moveTo>
                  <a:pt x="0" y="0"/>
                </a:moveTo>
                <a:cubicBezTo>
                  <a:pt x="2939" y="164615"/>
                  <a:pt x="5879" y="329231"/>
                  <a:pt x="94071" y="470330"/>
                </a:cubicBezTo>
                <a:cubicBezTo>
                  <a:pt x="182263" y="611429"/>
                  <a:pt x="529150" y="846594"/>
                  <a:pt x="529150" y="846594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787350" y="4985498"/>
            <a:ext cx="634980" cy="764287"/>
          </a:xfrm>
          <a:custGeom>
            <a:avLst/>
            <a:gdLst>
              <a:gd name="connsiteX0" fmla="*/ 0 w 634980"/>
              <a:gd name="connsiteY0" fmla="*/ 0 h 764287"/>
              <a:gd name="connsiteX1" fmla="*/ 117589 w 634980"/>
              <a:gd name="connsiteY1" fmla="*/ 470331 h 764287"/>
              <a:gd name="connsiteX2" fmla="*/ 634980 w 634980"/>
              <a:gd name="connsiteY2" fmla="*/ 764287 h 76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4980" h="764287">
                <a:moveTo>
                  <a:pt x="0" y="0"/>
                </a:moveTo>
                <a:cubicBezTo>
                  <a:pt x="5879" y="171475"/>
                  <a:pt x="11759" y="342950"/>
                  <a:pt x="117589" y="470331"/>
                </a:cubicBezTo>
                <a:cubicBezTo>
                  <a:pt x="223419" y="597712"/>
                  <a:pt x="634980" y="764287"/>
                  <a:pt x="634980" y="764287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257705" y="4775809"/>
            <a:ext cx="940711" cy="162656"/>
          </a:xfrm>
          <a:custGeom>
            <a:avLst/>
            <a:gdLst>
              <a:gd name="connsiteX0" fmla="*/ 0 w 940711"/>
              <a:gd name="connsiteY0" fmla="*/ 33316 h 162656"/>
              <a:gd name="connsiteX1" fmla="*/ 364526 w 940711"/>
              <a:gd name="connsiteY1" fmla="*/ 21557 h 162656"/>
              <a:gd name="connsiteX2" fmla="*/ 940711 w 940711"/>
              <a:gd name="connsiteY2" fmla="*/ 162656 h 1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0711" h="162656">
                <a:moveTo>
                  <a:pt x="0" y="33316"/>
                </a:moveTo>
                <a:cubicBezTo>
                  <a:pt x="103870" y="16658"/>
                  <a:pt x="207741" y="0"/>
                  <a:pt x="364526" y="21557"/>
                </a:cubicBezTo>
                <a:cubicBezTo>
                  <a:pt x="521311" y="43114"/>
                  <a:pt x="940711" y="162656"/>
                  <a:pt x="940711" y="162656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103850" y="4628832"/>
            <a:ext cx="2692783" cy="250842"/>
          </a:xfrm>
          <a:custGeom>
            <a:avLst/>
            <a:gdLst>
              <a:gd name="connsiteX0" fmla="*/ 0 w 2692783"/>
              <a:gd name="connsiteY0" fmla="*/ 250842 h 250842"/>
              <a:gd name="connsiteX1" fmla="*/ 764327 w 2692783"/>
              <a:gd name="connsiteY1" fmla="*/ 39194 h 250842"/>
              <a:gd name="connsiteX2" fmla="*/ 2081322 w 2692783"/>
              <a:gd name="connsiteY2" fmla="*/ 15677 h 250842"/>
              <a:gd name="connsiteX3" fmla="*/ 2692783 w 2692783"/>
              <a:gd name="connsiteY3" fmla="*/ 121501 h 25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783" h="250842">
                <a:moveTo>
                  <a:pt x="0" y="250842"/>
                </a:moveTo>
                <a:cubicBezTo>
                  <a:pt x="208720" y="164615"/>
                  <a:pt x="417440" y="78388"/>
                  <a:pt x="764327" y="39194"/>
                </a:cubicBezTo>
                <a:cubicBezTo>
                  <a:pt x="1111214" y="0"/>
                  <a:pt x="1759913" y="1959"/>
                  <a:pt x="2081322" y="15677"/>
                </a:cubicBezTo>
                <a:cubicBezTo>
                  <a:pt x="2402731" y="29395"/>
                  <a:pt x="2692783" y="121501"/>
                  <a:pt x="2692783" y="121501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3950984" y="5114839"/>
            <a:ext cx="1117094" cy="388023"/>
          </a:xfrm>
          <a:custGeom>
            <a:avLst/>
            <a:gdLst>
              <a:gd name="connsiteX0" fmla="*/ 0 w 1117094"/>
              <a:gd name="connsiteY0" fmla="*/ 0 h 388023"/>
              <a:gd name="connsiteX1" fmla="*/ 423320 w 1117094"/>
              <a:gd name="connsiteY1" fmla="*/ 246924 h 388023"/>
              <a:gd name="connsiteX2" fmla="*/ 1117094 w 1117094"/>
              <a:gd name="connsiteY2" fmla="*/ 388023 h 38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7094" h="388023">
                <a:moveTo>
                  <a:pt x="0" y="0"/>
                </a:moveTo>
                <a:cubicBezTo>
                  <a:pt x="118569" y="91127"/>
                  <a:pt x="237138" y="182254"/>
                  <a:pt x="423320" y="246924"/>
                </a:cubicBezTo>
                <a:cubicBezTo>
                  <a:pt x="609502" y="311595"/>
                  <a:pt x="1117094" y="388023"/>
                  <a:pt x="1117094" y="388023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398812" y="1869562"/>
            <a:ext cx="1258200" cy="352747"/>
          </a:xfrm>
          <a:custGeom>
            <a:avLst/>
            <a:gdLst>
              <a:gd name="connsiteX0" fmla="*/ 0 w 1258200"/>
              <a:gd name="connsiteY0" fmla="*/ 352747 h 352747"/>
              <a:gd name="connsiteX1" fmla="*/ 529149 w 1258200"/>
              <a:gd name="connsiteY1" fmla="*/ 129341 h 352747"/>
              <a:gd name="connsiteX2" fmla="*/ 1258200 w 1258200"/>
              <a:gd name="connsiteY2" fmla="*/ 0 h 35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200" h="352747">
                <a:moveTo>
                  <a:pt x="0" y="352747"/>
                </a:moveTo>
                <a:cubicBezTo>
                  <a:pt x="159724" y="270439"/>
                  <a:pt x="319449" y="188132"/>
                  <a:pt x="529149" y="129341"/>
                </a:cubicBezTo>
                <a:cubicBezTo>
                  <a:pt x="738849" y="70550"/>
                  <a:pt x="1258200" y="0"/>
                  <a:pt x="1258200" y="0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387053" y="2375168"/>
            <a:ext cx="2422329" cy="567858"/>
          </a:xfrm>
          <a:custGeom>
            <a:avLst/>
            <a:gdLst>
              <a:gd name="connsiteX0" fmla="*/ 0 w 2422329"/>
              <a:gd name="connsiteY0" fmla="*/ 0 h 517363"/>
              <a:gd name="connsiteX1" fmla="*/ 658497 w 2422329"/>
              <a:gd name="connsiteY1" fmla="*/ 329231 h 517363"/>
              <a:gd name="connsiteX2" fmla="*/ 2422329 w 2422329"/>
              <a:gd name="connsiteY2" fmla="*/ 517363 h 517363"/>
              <a:gd name="connsiteX0" fmla="*/ 0 w 2422329"/>
              <a:gd name="connsiteY0" fmla="*/ 0 h 567858"/>
              <a:gd name="connsiteX1" fmla="*/ 658497 w 2422329"/>
              <a:gd name="connsiteY1" fmla="*/ 481631 h 567858"/>
              <a:gd name="connsiteX2" fmla="*/ 2422329 w 2422329"/>
              <a:gd name="connsiteY2" fmla="*/ 517363 h 56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2329" h="567858">
                <a:moveTo>
                  <a:pt x="0" y="0"/>
                </a:moveTo>
                <a:cubicBezTo>
                  <a:pt x="127388" y="121502"/>
                  <a:pt x="254776" y="395404"/>
                  <a:pt x="658497" y="481631"/>
                </a:cubicBezTo>
                <a:cubicBezTo>
                  <a:pt x="1062218" y="567858"/>
                  <a:pt x="2422329" y="517363"/>
                  <a:pt x="2422329" y="517363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292982" y="2480991"/>
            <a:ext cx="493873" cy="776045"/>
          </a:xfrm>
          <a:custGeom>
            <a:avLst/>
            <a:gdLst>
              <a:gd name="connsiteX0" fmla="*/ 0 w 493873"/>
              <a:gd name="connsiteY0" fmla="*/ 0 h 776045"/>
              <a:gd name="connsiteX1" fmla="*/ 199901 w 493873"/>
              <a:gd name="connsiteY1" fmla="*/ 482088 h 776045"/>
              <a:gd name="connsiteX2" fmla="*/ 493873 w 493873"/>
              <a:gd name="connsiteY2" fmla="*/ 776045 h 77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3873" h="776045">
                <a:moveTo>
                  <a:pt x="0" y="0"/>
                </a:moveTo>
                <a:cubicBezTo>
                  <a:pt x="58794" y="176373"/>
                  <a:pt x="117589" y="352747"/>
                  <a:pt x="199901" y="482088"/>
                </a:cubicBezTo>
                <a:cubicBezTo>
                  <a:pt x="282213" y="611429"/>
                  <a:pt x="493873" y="776045"/>
                  <a:pt x="493873" y="776045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5303256" y="1822529"/>
            <a:ext cx="1493378" cy="928902"/>
          </a:xfrm>
          <a:custGeom>
            <a:avLst/>
            <a:gdLst>
              <a:gd name="connsiteX0" fmla="*/ 0 w 1904939"/>
              <a:gd name="connsiteY0" fmla="*/ 928902 h 928902"/>
              <a:gd name="connsiteX1" fmla="*/ 611462 w 1904939"/>
              <a:gd name="connsiteY1" fmla="*/ 223407 h 928902"/>
              <a:gd name="connsiteX2" fmla="*/ 1904939 w 1904939"/>
              <a:gd name="connsiteY2" fmla="*/ 0 h 92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4939" h="928902">
                <a:moveTo>
                  <a:pt x="0" y="928902"/>
                </a:moveTo>
                <a:cubicBezTo>
                  <a:pt x="146986" y="653563"/>
                  <a:pt x="293972" y="378224"/>
                  <a:pt x="611462" y="223407"/>
                </a:cubicBezTo>
                <a:cubicBezTo>
                  <a:pt x="928952" y="68590"/>
                  <a:pt x="1722676" y="35275"/>
                  <a:pt x="1904939" y="0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291497" y="3057145"/>
            <a:ext cx="1164128" cy="681979"/>
          </a:xfrm>
          <a:custGeom>
            <a:avLst/>
            <a:gdLst>
              <a:gd name="connsiteX0" fmla="*/ 0 w 1246441"/>
              <a:gd name="connsiteY0" fmla="*/ 0 h 681979"/>
              <a:gd name="connsiteX1" fmla="*/ 470355 w 1246441"/>
              <a:gd name="connsiteY1" fmla="*/ 505605 h 681979"/>
              <a:gd name="connsiteX2" fmla="*/ 1246441 w 1246441"/>
              <a:gd name="connsiteY2" fmla="*/ 681979 h 68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6441" h="681979">
                <a:moveTo>
                  <a:pt x="0" y="0"/>
                </a:moveTo>
                <a:cubicBezTo>
                  <a:pt x="131307" y="195971"/>
                  <a:pt x="262615" y="391942"/>
                  <a:pt x="470355" y="505605"/>
                </a:cubicBezTo>
                <a:cubicBezTo>
                  <a:pt x="678095" y="619268"/>
                  <a:pt x="1246441" y="681979"/>
                  <a:pt x="1246441" y="681979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94148" y="6264814"/>
            <a:ext cx="1559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Snow Leopard</a:t>
            </a:r>
            <a:endParaRPr lang="en-US" i="1" dirty="0"/>
          </a:p>
        </p:txBody>
      </p:sp>
      <p:sp>
        <p:nvSpPr>
          <p:cNvPr id="33" name="Rectangle 32"/>
          <p:cNvSpPr/>
          <p:nvPr/>
        </p:nvSpPr>
        <p:spPr>
          <a:xfrm>
            <a:off x="5614117" y="6367792"/>
            <a:ext cx="628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Lion</a:t>
            </a:r>
            <a:endParaRPr lang="en-US" i="1" dirty="0"/>
          </a:p>
        </p:txBody>
      </p:sp>
      <p:sp>
        <p:nvSpPr>
          <p:cNvPr id="34" name="Rectangle 33"/>
          <p:cNvSpPr/>
          <p:nvPr/>
        </p:nvSpPr>
        <p:spPr>
          <a:xfrm>
            <a:off x="7650430" y="5972523"/>
            <a:ext cx="714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Tiger</a:t>
            </a:r>
            <a:endParaRPr lang="en-US" i="1" dirty="0"/>
          </a:p>
        </p:txBody>
      </p:sp>
      <p:sp>
        <p:nvSpPr>
          <p:cNvPr id="35" name="Rectangle 34"/>
          <p:cNvSpPr/>
          <p:nvPr/>
        </p:nvSpPr>
        <p:spPr>
          <a:xfrm>
            <a:off x="3736872" y="2441033"/>
            <a:ext cx="1011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Cheetah</a:t>
            </a:r>
            <a:endParaRPr lang="en-US" i="1" dirty="0"/>
          </a:p>
        </p:txBody>
      </p:sp>
      <p:sp>
        <p:nvSpPr>
          <p:cNvPr id="36" name="Rectangle 35"/>
          <p:cNvSpPr/>
          <p:nvPr/>
        </p:nvSpPr>
        <p:spPr>
          <a:xfrm>
            <a:off x="6971842" y="4190265"/>
            <a:ext cx="115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Pallas Cat</a:t>
            </a:r>
            <a:endParaRPr lang="en-US" i="1" dirty="0"/>
          </a:p>
        </p:txBody>
      </p:sp>
      <p:sp>
        <p:nvSpPr>
          <p:cNvPr id="37" name="Rectangle 36"/>
          <p:cNvSpPr/>
          <p:nvPr/>
        </p:nvSpPr>
        <p:spPr>
          <a:xfrm>
            <a:off x="3335479" y="4337270"/>
            <a:ext cx="780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Puma</a:t>
            </a:r>
            <a:endParaRPr lang="en-US" i="1" dirty="0"/>
          </a:p>
        </p:txBody>
      </p:sp>
      <p:sp>
        <p:nvSpPr>
          <p:cNvPr id="38" name="Rectangle 37"/>
          <p:cNvSpPr/>
          <p:nvPr/>
        </p:nvSpPr>
        <p:spPr>
          <a:xfrm>
            <a:off x="6785192" y="2386223"/>
            <a:ext cx="1477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smtClean="0"/>
              <a:t>Domestic Cat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A taxonomy of engineered systems?</a:t>
            </a:r>
            <a:endParaRPr lang="en-US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 descr="iRobotWar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285" y="1322010"/>
            <a:ext cx="2688515" cy="1792343"/>
          </a:xfrm>
          <a:prstGeom prst="rect">
            <a:avLst/>
          </a:prstGeom>
        </p:spPr>
      </p:pic>
      <p:pic>
        <p:nvPicPr>
          <p:cNvPr id="8" name="Picture 7" descr="landroid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02" y="4438693"/>
            <a:ext cx="2524107" cy="1682738"/>
          </a:xfrm>
          <a:prstGeom prst="rect">
            <a:avLst/>
          </a:prstGeom>
        </p:spPr>
      </p:pic>
      <p:pic>
        <p:nvPicPr>
          <p:cNvPr id="10" name="Picture 9" descr="SUG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302" y="1075153"/>
            <a:ext cx="2772242" cy="1848161"/>
          </a:xfrm>
          <a:prstGeom prst="rect">
            <a:avLst/>
          </a:prstGeom>
        </p:spPr>
      </p:pic>
      <p:pic>
        <p:nvPicPr>
          <p:cNvPr id="9" name="Picture 8" descr="minidroi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286" y="4438693"/>
            <a:ext cx="2379514" cy="1668890"/>
          </a:xfrm>
          <a:prstGeom prst="rect">
            <a:avLst/>
          </a:prstGeom>
        </p:spPr>
      </p:pic>
      <p:pic>
        <p:nvPicPr>
          <p:cNvPr id="6" name="Picture 5" descr="iRobotPackBo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" y="2923314"/>
            <a:ext cx="2306137" cy="173152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598713" y="2951321"/>
            <a:ext cx="2034286" cy="834836"/>
          </a:xfrm>
          <a:custGeom>
            <a:avLst/>
            <a:gdLst>
              <a:gd name="connsiteX0" fmla="*/ 0 w 2034286"/>
              <a:gd name="connsiteY0" fmla="*/ 834836 h 834836"/>
              <a:gd name="connsiteX1" fmla="*/ 1469860 w 2034286"/>
              <a:gd name="connsiteY1" fmla="*/ 599671 h 834836"/>
              <a:gd name="connsiteX2" fmla="*/ 2034286 w 2034286"/>
              <a:gd name="connsiteY2" fmla="*/ 0 h 83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4286" h="834836">
                <a:moveTo>
                  <a:pt x="0" y="834836"/>
                </a:moveTo>
                <a:cubicBezTo>
                  <a:pt x="565406" y="786823"/>
                  <a:pt x="1130813" y="738810"/>
                  <a:pt x="1469860" y="599671"/>
                </a:cubicBezTo>
                <a:cubicBezTo>
                  <a:pt x="1808907" y="460532"/>
                  <a:pt x="1921596" y="230266"/>
                  <a:pt x="2034286" y="0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633989" y="3844948"/>
            <a:ext cx="1481619" cy="517363"/>
          </a:xfrm>
          <a:custGeom>
            <a:avLst/>
            <a:gdLst>
              <a:gd name="connsiteX0" fmla="*/ 0 w 1481619"/>
              <a:gd name="connsiteY0" fmla="*/ 0 h 517363"/>
              <a:gd name="connsiteX1" fmla="*/ 1081817 w 1481619"/>
              <a:gd name="connsiteY1" fmla="*/ 235165 h 517363"/>
              <a:gd name="connsiteX2" fmla="*/ 1481619 w 1481619"/>
              <a:gd name="connsiteY2" fmla="*/ 517363 h 51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1619" h="517363">
                <a:moveTo>
                  <a:pt x="0" y="0"/>
                </a:moveTo>
                <a:cubicBezTo>
                  <a:pt x="417440" y="74469"/>
                  <a:pt x="834880" y="148938"/>
                  <a:pt x="1081817" y="235165"/>
                </a:cubicBezTo>
                <a:cubicBezTo>
                  <a:pt x="1328754" y="321392"/>
                  <a:pt x="1405186" y="419377"/>
                  <a:pt x="1481619" y="517363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669266" y="3174728"/>
            <a:ext cx="4738829" cy="730971"/>
          </a:xfrm>
          <a:custGeom>
            <a:avLst/>
            <a:gdLst>
              <a:gd name="connsiteX0" fmla="*/ 0 w 4738829"/>
              <a:gd name="connsiteY0" fmla="*/ 646704 h 730971"/>
              <a:gd name="connsiteX1" fmla="*/ 3280728 w 4738829"/>
              <a:gd name="connsiteY1" fmla="*/ 623187 h 730971"/>
              <a:gd name="connsiteX2" fmla="*/ 4738829 w 4738829"/>
              <a:gd name="connsiteY2" fmla="*/ 0 h 73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8829" h="730971">
                <a:moveTo>
                  <a:pt x="0" y="646704"/>
                </a:moveTo>
                <a:cubicBezTo>
                  <a:pt x="1245461" y="688837"/>
                  <a:pt x="2490923" y="730971"/>
                  <a:pt x="3280728" y="623187"/>
                </a:cubicBezTo>
                <a:cubicBezTo>
                  <a:pt x="4070533" y="515403"/>
                  <a:pt x="4738829" y="0"/>
                  <a:pt x="4738829" y="0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573710" y="5314730"/>
            <a:ext cx="670256" cy="74468"/>
          </a:xfrm>
          <a:custGeom>
            <a:avLst/>
            <a:gdLst>
              <a:gd name="connsiteX0" fmla="*/ 0 w 670256"/>
              <a:gd name="connsiteY0" fmla="*/ 0 h 74468"/>
              <a:gd name="connsiteX1" fmla="*/ 399802 w 670256"/>
              <a:gd name="connsiteY1" fmla="*/ 70549 h 74468"/>
              <a:gd name="connsiteX2" fmla="*/ 670256 w 670256"/>
              <a:gd name="connsiteY2" fmla="*/ 23516 h 7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256" h="74468">
                <a:moveTo>
                  <a:pt x="0" y="0"/>
                </a:moveTo>
                <a:cubicBezTo>
                  <a:pt x="144046" y="33315"/>
                  <a:pt x="288093" y="66630"/>
                  <a:pt x="399802" y="70549"/>
                </a:cubicBezTo>
                <a:cubicBezTo>
                  <a:pt x="511511" y="74468"/>
                  <a:pt x="670256" y="23516"/>
                  <a:pt x="670256" y="23516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04959" y="4609071"/>
            <a:ext cx="99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PackBot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48009" y="6084699"/>
            <a:ext cx="110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LANdroid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733436" y="2843220"/>
            <a:ext cx="7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SUGV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7541753" y="3039328"/>
            <a:ext cx="96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Warrior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961938" y="6032786"/>
            <a:ext cx="1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miniDroid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Details: Wiring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Chemotactic</a:t>
            </a:r>
            <a:r>
              <a:rPr lang="en-US" dirty="0" smtClean="0"/>
              <a:t> model: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 descr="w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06" y="2254196"/>
            <a:ext cx="7058988" cy="3970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9071" y="3448800"/>
            <a:ext cx="6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servo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9071" y="4618043"/>
            <a:ext cx="6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servo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3358805"/>
            <a:ext cx="9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encoder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5660" y="4232578"/>
            <a:ext cx="6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servo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5200" y="4232578"/>
            <a:ext cx="57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CPU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6536" y="24388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battery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6536" y="561763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battery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Key Developmental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128"/>
            <a:ext cx="5499100" cy="4525963"/>
          </a:xfrm>
        </p:spPr>
        <p:txBody>
          <a:bodyPr/>
          <a:lstStyle/>
          <a:p>
            <a:r>
              <a:rPr lang="en-US" dirty="0" smtClean="0"/>
              <a:t>Wheel attachments: packaged component with a “base limb” included within wheel</a:t>
            </a:r>
          </a:p>
          <a:p>
            <a:r>
              <a:rPr lang="en-US" dirty="0" smtClean="0"/>
              <a:t>Flippers: based on wheel axles ensures flipper/wheel structure integrity, but makes them hard to separate</a:t>
            </a:r>
          </a:p>
        </p:txBody>
      </p:sp>
      <p:pic>
        <p:nvPicPr>
          <p:cNvPr id="4" name="Picture 3" descr="stage5.pdf"/>
          <p:cNvPicPr>
            <a:picLocks noChangeAspect="1"/>
          </p:cNvPicPr>
          <p:nvPr/>
        </p:nvPicPr>
        <p:blipFill>
          <a:blip r:embed="rId2"/>
          <a:srcRect l="7087" r="54334" b="58159"/>
          <a:stretch>
            <a:fillRect/>
          </a:stretch>
        </p:blipFill>
        <p:spPr>
          <a:xfrm>
            <a:off x="6482120" y="1199431"/>
            <a:ext cx="1328379" cy="1697074"/>
          </a:xfrm>
          <a:prstGeom prst="rect">
            <a:avLst/>
          </a:prstGeom>
        </p:spPr>
      </p:pic>
      <p:pic>
        <p:nvPicPr>
          <p:cNvPr id="5" name="Picture 4" descr="stage5.pdf"/>
          <p:cNvPicPr>
            <a:picLocks noChangeAspect="1"/>
          </p:cNvPicPr>
          <p:nvPr/>
        </p:nvPicPr>
        <p:blipFill>
          <a:blip r:embed="rId2"/>
          <a:srcRect l="42523" t="44121"/>
          <a:stretch>
            <a:fillRect/>
          </a:stretch>
        </p:blipFill>
        <p:spPr>
          <a:xfrm>
            <a:off x="6482120" y="3164680"/>
            <a:ext cx="1328380" cy="152125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4170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517" y="4530558"/>
            <a:ext cx="1214437" cy="124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54629">
            <a:off x="3150940" y="4304674"/>
            <a:ext cx="1779296" cy="161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246137">
            <a:off x="6317529" y="4050361"/>
            <a:ext cx="2205458" cy="15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ube 14"/>
          <p:cNvSpPr/>
          <p:nvPr/>
        </p:nvSpPr>
        <p:spPr>
          <a:xfrm rot="7708641">
            <a:off x="4156641" y="2192991"/>
            <a:ext cx="406887" cy="712734"/>
          </a:xfrm>
          <a:prstGeom prst="cube">
            <a:avLst>
              <a:gd name="adj" fmla="val 20181"/>
            </a:avLst>
          </a:prstGeom>
          <a:gradFill>
            <a:gsLst>
              <a:gs pos="0">
                <a:schemeClr val="accent3">
                  <a:shade val="51000"/>
                  <a:satMod val="130000"/>
                  <a:alpha val="50000"/>
                </a:schemeClr>
              </a:gs>
              <a:gs pos="80000">
                <a:schemeClr val="accent3">
                  <a:shade val="93000"/>
                  <a:satMod val="130000"/>
                  <a:alpha val="50000"/>
                </a:schemeClr>
              </a:gs>
              <a:gs pos="100000">
                <a:schemeClr val="accent3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Details: Packaged Components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58483" y="6099517"/>
            <a:ext cx="4162097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Approach</a:t>
            </a:r>
            <a:r>
              <a:rPr lang="en-US" dirty="0" smtClean="0">
                <a:solidFill>
                  <a:schemeClr val="tx1"/>
                </a:solidFill>
              </a:rPr>
              <a:t>: interpolate across parts from a “Component Model Library”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BEF24-7E62-F54E-9774-9584E25F5A0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82904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5.66736E-7 L 0.31666 -0.38862 " pathEditMode="relative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44000" y="14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7 -0.38862 L 0.00868 -0.001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193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7516E-6 L 0.04166 -0.37751 " pathEditMode="relative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2000" y="12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9.808E-6 L -0.33334 -0.322 " pathEditMode="relative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28 -0.38261 L -0.00139 -0.00509 " pathEditMode="relative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Cellular Scale Operator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cells in the tissue seek uniform density.</a:t>
            </a:r>
          </a:p>
          <a:p>
            <a:r>
              <a:rPr lang="en-US" dirty="0" smtClean="0"/>
              <a:t>We select the cells we want to scale.</a:t>
            </a:r>
          </a:p>
          <a:p>
            <a:r>
              <a:rPr lang="en-US" dirty="0" smtClean="0"/>
              <a:t>The selected cells latch and turn green.</a:t>
            </a:r>
          </a:p>
          <a:p>
            <a:r>
              <a:rPr lang="en-US" dirty="0" smtClean="0"/>
              <a:t>The green cells duplicate themselves (producing more green-type cells).</a:t>
            </a:r>
          </a:p>
          <a:p>
            <a:r>
              <a:rPr lang="en-US" dirty="0" smtClean="0"/>
              <a:t>The cells continue seeking uniform density.</a:t>
            </a:r>
          </a:p>
          <a:p>
            <a:endParaRPr lang="en-US" dirty="0" smtClean="0"/>
          </a:p>
          <a:p>
            <a:pPr>
              <a:buNone/>
            </a:pPr>
            <a:endParaRPr lang="en-US" sz="1100" dirty="0" smtClean="0"/>
          </a:p>
          <a:p>
            <a:pPr>
              <a:buNone/>
            </a:pPr>
            <a:endParaRPr lang="en-US" sz="1100" dirty="0" smtClean="0"/>
          </a:p>
          <a:p>
            <a:pPr>
              <a:buNone/>
            </a:pPr>
            <a:r>
              <a:rPr lang="en-US" sz="1100" dirty="0" smtClean="0"/>
              <a:t>proto -</a:t>
            </a:r>
            <a:r>
              <a:rPr lang="en-US" sz="1100" dirty="0" err="1" smtClean="0"/>
              <a:t>m</a:t>
            </a:r>
            <a:r>
              <a:rPr lang="en-US" sz="1100" dirty="0" smtClean="0"/>
              <a:t> -</a:t>
            </a:r>
            <a:r>
              <a:rPr lang="en-US" sz="1100" dirty="0" err="1" smtClean="0"/>
              <a:t>l</a:t>
            </a:r>
            <a:r>
              <a:rPr lang="en-US" sz="1100" dirty="0" smtClean="0"/>
              <a:t> -L simple-life-cycle "(all (green (rep once 0 (if (and (= 0 once) (sense 1)) (all (clone (sense 1)) 1) once))) (</a:t>
            </a:r>
            <a:r>
              <a:rPr lang="en-US" sz="1100" dirty="0" err="1" smtClean="0"/>
              <a:t>mov</a:t>
            </a:r>
            <a:r>
              <a:rPr lang="en-US" sz="1100" dirty="0" smtClean="0"/>
              <a:t> (disperse)))"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Form Adaptation</a:t>
            </a:r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 small change ... has many consequences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8400" y="2598033"/>
            <a:ext cx="6386400" cy="26628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7195" y="5602943"/>
            <a:ext cx="775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Problems</a:t>
            </a:r>
            <a:r>
              <a:rPr lang="en-US" sz="2800" dirty="0" smtClean="0"/>
              <a:t>:  What to change?  </a:t>
            </a:r>
            <a:r>
              <a:rPr lang="en-US" sz="2800" i="1" dirty="0" smtClean="0"/>
              <a:t>How to change it?</a:t>
            </a:r>
            <a:endParaRPr lang="en-US" sz="2800" i="1" dirty="0"/>
          </a:p>
        </p:txBody>
      </p:sp>
      <p:sp>
        <p:nvSpPr>
          <p:cNvPr id="8" name="Oval 7"/>
          <p:cNvSpPr/>
          <p:nvPr/>
        </p:nvSpPr>
        <p:spPr>
          <a:xfrm>
            <a:off x="5272931" y="5512222"/>
            <a:ext cx="2948305" cy="75340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Approach: Morphogenesis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0774" cy="4525963"/>
          </a:xfrm>
        </p:spPr>
        <p:txBody>
          <a:bodyPr/>
          <a:lstStyle/>
          <a:p>
            <a:r>
              <a:rPr lang="en-US" dirty="0" smtClean="0"/>
              <a:t>Process by which an object’s shape develops</a:t>
            </a:r>
          </a:p>
          <a:p>
            <a:endParaRPr lang="en-US" dirty="0" smtClean="0"/>
          </a:p>
          <a:p>
            <a:r>
              <a:rPr lang="en-US" i="1" dirty="0" smtClean="0"/>
              <a:t>Developmental Program</a:t>
            </a:r>
          </a:p>
          <a:p>
            <a:endParaRPr lang="en-US" dirty="0" smtClean="0"/>
          </a:p>
          <a:p>
            <a:r>
              <a:rPr lang="en-US" dirty="0" smtClean="0"/>
              <a:t>Bio-inspired design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050" name="Picture 2" descr="http://labs.fhcrc.org/parkhurst/images/embryo_dev_seri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7974" y="1411288"/>
            <a:ext cx="4029075" cy="47148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29381" y="6126163"/>
            <a:ext cx="2751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Drosophila Embryo Morphogenesis</a:t>
            </a:r>
          </a:p>
          <a:p>
            <a:pPr algn="ctr"/>
            <a:r>
              <a:rPr lang="en-US" sz="1400" i="1" dirty="0" smtClean="0"/>
              <a:t>Photo Credit: </a:t>
            </a:r>
            <a:r>
              <a:rPr lang="en-US" sz="1400" i="1" dirty="0" err="1" smtClean="0"/>
              <a:t>Parkhurst</a:t>
            </a:r>
            <a:r>
              <a:rPr lang="en-US" sz="1400" i="1" dirty="0" smtClean="0"/>
              <a:t> Labs</a:t>
            </a:r>
            <a:endParaRPr lang="en-US" sz="1400" i="1" dirty="0"/>
          </a:p>
        </p:txBody>
      </p:sp>
      <p:sp>
        <p:nvSpPr>
          <p:cNvPr id="8" name="Rectangle 7"/>
          <p:cNvSpPr/>
          <p:nvPr/>
        </p:nvSpPr>
        <p:spPr>
          <a:xfrm>
            <a:off x="944208" y="4845057"/>
            <a:ext cx="3000950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No biomimicry for the </a:t>
            </a:r>
          </a:p>
          <a:p>
            <a:pPr algn="ctr"/>
            <a:r>
              <a:rPr lang="en-US" sz="2400" dirty="0" smtClean="0"/>
              <a:t>sake of biomimicry!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8306"/>
          </a:xfrm>
        </p:spPr>
        <p:txBody>
          <a:bodyPr/>
          <a:lstStyle/>
          <a:p>
            <a:r>
              <a:rPr lang="en-US" dirty="0" smtClean="0"/>
              <a:t>Morphogenesis as a method of developing spatial structures</a:t>
            </a:r>
          </a:p>
          <a:p>
            <a:r>
              <a:rPr lang="en-US" dirty="0" smtClean="0"/>
              <a:t>Cellular-level execution of developmental programs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814" y="3501605"/>
            <a:ext cx="2696772" cy="2646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4814" y="6126163"/>
            <a:ext cx="2968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Photo credit: Center for Brain Science, </a:t>
            </a:r>
          </a:p>
          <a:p>
            <a:r>
              <a:rPr lang="en-US" sz="1400" i="1" dirty="0" smtClean="0"/>
              <a:t>Harvard Uni.</a:t>
            </a:r>
            <a:endParaRPr lang="en-US" sz="1400" i="1" dirty="0"/>
          </a:p>
        </p:txBody>
      </p:sp>
      <p:pic>
        <p:nvPicPr>
          <p:cNvPr id="9" name="Picture 8" descr="coordinatize-cropp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39" y="3376772"/>
            <a:ext cx="2920494" cy="32726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Goals for Developmental Programs</a:t>
            </a:r>
          </a:p>
          <a:p>
            <a:pPr lvl="1"/>
            <a:r>
              <a:rPr lang="en-US" dirty="0" smtClean="0">
                <a:solidFill>
                  <a:schemeClr val="accent4"/>
                </a:solidFill>
              </a:rPr>
              <a:t>Developmental epochs</a:t>
            </a:r>
          </a:p>
          <a:p>
            <a:r>
              <a:rPr lang="en-US" dirty="0" smtClean="0"/>
              <a:t>Structure </a:t>
            </a:r>
            <a:r>
              <a:rPr lang="en-US" dirty="0" smtClean="0"/>
              <a:t>of Developmental Programs</a:t>
            </a:r>
          </a:p>
          <a:p>
            <a:pPr lvl="1"/>
            <a:r>
              <a:rPr lang="en-US" dirty="0" smtClean="0"/>
              <a:t>Developmental primitives</a:t>
            </a:r>
          </a:p>
          <a:p>
            <a:pPr lvl="1"/>
            <a:r>
              <a:rPr lang="en-US" dirty="0" smtClean="0"/>
              <a:t>Developmental </a:t>
            </a:r>
            <a:r>
              <a:rPr lang="en-US" dirty="0" smtClean="0"/>
              <a:t>rules</a:t>
            </a:r>
          </a:p>
          <a:p>
            <a:r>
              <a:rPr lang="en-US" dirty="0" smtClean="0"/>
              <a:t>Benefits of Developmental Programs</a:t>
            </a:r>
          </a:p>
          <a:p>
            <a:pPr lvl="1"/>
            <a:r>
              <a:rPr lang="en-US" dirty="0" smtClean="0"/>
              <a:t>Reduce parameter dimensionality</a:t>
            </a:r>
            <a:endParaRPr lang="en-US" dirty="0" smtClean="0"/>
          </a:p>
          <a:p>
            <a:pPr lvl="1"/>
            <a:r>
              <a:rPr lang="en-US" dirty="0" smtClean="0"/>
              <a:t>Adaptable</a:t>
            </a:r>
          </a:p>
          <a:p>
            <a:pPr lvl="1"/>
            <a:r>
              <a:rPr lang="en-US" dirty="0" smtClean="0"/>
              <a:t>Implicitly create a reference architecture for the engineered </a:t>
            </a:r>
            <a:r>
              <a:rPr lang="en-US" dirty="0" smtClean="0"/>
              <a:t>system</a:t>
            </a:r>
            <a:endParaRPr lang="en-US" dirty="0" smtClean="0"/>
          </a:p>
          <a:p>
            <a:r>
              <a:rPr lang="en-US" dirty="0" smtClean="0"/>
              <a:t>Contributions and Future 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Complex Transformation…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flippers are driven by one servo…</a:t>
            </a:r>
            <a:endParaRPr lang="en-US" dirty="0"/>
          </a:p>
        </p:txBody>
      </p:sp>
      <p:pic>
        <p:nvPicPr>
          <p:cNvPr id="7" name="Picture 6" descr="minidroid-clipp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17324" y="2701109"/>
            <a:ext cx="3125922" cy="197500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91533" y="3170623"/>
            <a:ext cx="775857" cy="78539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8850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9473</TotalTime>
  <Words>2724</Words>
  <Application>Microsoft Macintosh PowerPoint</Application>
  <PresentationFormat>On-screen Show (4:3)</PresentationFormat>
  <Paragraphs>491</Paragraphs>
  <Slides>48</Slides>
  <Notes>29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1_Office Theme</vt:lpstr>
      <vt:lpstr>Slide 1</vt:lpstr>
      <vt:lpstr>Problem: Form Adaptation</vt:lpstr>
      <vt:lpstr>Problem: Form Adaptation</vt:lpstr>
      <vt:lpstr>Problem: Form Adaptation</vt:lpstr>
      <vt:lpstr>Problem: Form Adaptation</vt:lpstr>
      <vt:lpstr>Approach: Morphogenesis</vt:lpstr>
      <vt:lpstr>Spatial Computing</vt:lpstr>
      <vt:lpstr>Outline</vt:lpstr>
      <vt:lpstr>A Complex Transformation…</vt:lpstr>
      <vt:lpstr>A Complex Transformation…</vt:lpstr>
      <vt:lpstr>Developmental Epochs</vt:lpstr>
      <vt:lpstr>Goals for Developmental Programs</vt:lpstr>
      <vt:lpstr>Outline</vt:lpstr>
      <vt:lpstr>Structure of Developmental Programs</vt:lpstr>
      <vt:lpstr>Developmental Primitives</vt:lpstr>
      <vt:lpstr>Coordinatize Primitive</vt:lpstr>
      <vt:lpstr>Latch Primitive</vt:lpstr>
      <vt:lpstr>Scale Primitive</vt:lpstr>
      <vt:lpstr>Connect Primitive</vt:lpstr>
      <vt:lpstr>Speckle Primitive</vt:lpstr>
      <vt:lpstr>Developmental Rules</vt:lpstr>
      <vt:lpstr>Developmental Rules</vt:lpstr>
      <vt:lpstr>Developmental Program for Body Plan</vt:lpstr>
      <vt:lpstr>Outline</vt:lpstr>
      <vt:lpstr>Benefits of Developmental Programs</vt:lpstr>
      <vt:lpstr>How Hard is it to Change Flipper Length?</vt:lpstr>
      <vt:lpstr>How Hard is it to Change Flipper Length?</vt:lpstr>
      <vt:lpstr>How Hard is it to Change Flipper Length?</vt:lpstr>
      <vt:lpstr>How Hard is it to Change Flipper Length?</vt:lpstr>
      <vt:lpstr>How Hard is it to Change Flipper Length?</vt:lpstr>
      <vt:lpstr>Benefits of Developmental Programs</vt:lpstr>
      <vt:lpstr>Embryonic Adaptation</vt:lpstr>
      <vt:lpstr>Benefits of Developmental Programs</vt:lpstr>
      <vt:lpstr>Writing Developmental Programs</vt:lpstr>
      <vt:lpstr>Creating a Reference Architecture</vt:lpstr>
      <vt:lpstr>Creating a Reference Architecture</vt:lpstr>
      <vt:lpstr>Creating a Reference Architecture</vt:lpstr>
      <vt:lpstr>Creating a Reference Architecture</vt:lpstr>
      <vt:lpstr>Contributions &amp; Next Steps</vt:lpstr>
      <vt:lpstr>Project Team:</vt:lpstr>
      <vt:lpstr>Backup</vt:lpstr>
      <vt:lpstr>Considering Alternative Body Plans</vt:lpstr>
      <vt:lpstr>Morphogenesis enables natural variation</vt:lpstr>
      <vt:lpstr>A taxonomy of engineered systems?</vt:lpstr>
      <vt:lpstr>Details: Wiring</vt:lpstr>
      <vt:lpstr>Other Key Developmental Decisions</vt:lpstr>
      <vt:lpstr>Details: Packaged Components</vt:lpstr>
      <vt:lpstr>Cellular Scale Operator</vt:lpstr>
    </vt:vector>
  </TitlesOfParts>
  <Company>BBN Technologies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Aaron Adler</dc:creator>
  <cp:lastModifiedBy>Kyle Usbeck</cp:lastModifiedBy>
  <cp:revision>631</cp:revision>
  <cp:lastPrinted>2011-08-02T23:30:32Z</cp:lastPrinted>
  <dcterms:created xsi:type="dcterms:W3CDTF">2011-10-01T23:35:45Z</dcterms:created>
  <dcterms:modified xsi:type="dcterms:W3CDTF">2011-10-03T03:36:13Z</dcterms:modified>
</cp:coreProperties>
</file>